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notesMasterIdLst>
    <p:notesMasterId r:id="rId16"/>
  </p:notesMasterIdLst>
  <p:handoutMasterIdLst>
    <p:handoutMasterId r:id="rId17"/>
  </p:handoutMasterIdLst>
  <p:sldIdLst>
    <p:sldId id="306" r:id="rId2"/>
    <p:sldId id="268" r:id="rId3"/>
    <p:sldId id="301" r:id="rId4"/>
    <p:sldId id="3905" r:id="rId5"/>
    <p:sldId id="309" r:id="rId6"/>
    <p:sldId id="311" r:id="rId7"/>
    <p:sldId id="283" r:id="rId8"/>
    <p:sldId id="295" r:id="rId9"/>
    <p:sldId id="300" r:id="rId10"/>
    <p:sldId id="284" r:id="rId11"/>
    <p:sldId id="265" r:id="rId12"/>
    <p:sldId id="285" r:id="rId13"/>
    <p:sldId id="308" r:id="rId14"/>
    <p:sldId id="288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4805" autoAdjust="0"/>
  </p:normalViewPr>
  <p:slideViewPr>
    <p:cSldViewPr>
      <p:cViewPr varScale="1">
        <p:scale>
          <a:sx n="123" d="100"/>
          <a:sy n="123" d="100"/>
        </p:scale>
        <p:origin x="1152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95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5B116-7A1F-4D13-A077-03E523B4BA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FBDB54-F604-4109-8F8A-816F547CF6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Feb </a:t>
          </a:r>
          <a:r>
            <a:rPr lang="en-US" i="1" dirty="0">
              <a:latin typeface="Tw Cen MT"/>
            </a:rPr>
            <a:t>23</a:t>
          </a:r>
          <a:r>
            <a:rPr lang="en-US" i="1" dirty="0"/>
            <a:t> Lenten Soup Supper </a:t>
          </a:r>
          <a:endParaRPr lang="en-US" dirty="0"/>
        </a:p>
      </dgm:t>
    </dgm:pt>
    <dgm:pt modelId="{DD2B0A3D-3B91-4C6D-BD14-DB2B52FC74A6}" type="parTrans" cxnId="{772E9EC8-617D-4C85-831D-CF1C9088F50A}">
      <dgm:prSet/>
      <dgm:spPr/>
      <dgm:t>
        <a:bodyPr/>
        <a:lstStyle/>
        <a:p>
          <a:endParaRPr lang="en-US"/>
        </a:p>
      </dgm:t>
    </dgm:pt>
    <dgm:pt modelId="{6412A373-62AC-4E83-84D3-592BEE25904D}" type="sibTrans" cxnId="{772E9EC8-617D-4C85-831D-CF1C9088F50A}">
      <dgm:prSet/>
      <dgm:spPr/>
      <dgm:t>
        <a:bodyPr/>
        <a:lstStyle/>
        <a:p>
          <a:endParaRPr lang="en-US"/>
        </a:p>
      </dgm:t>
    </dgm:pt>
    <dgm:pt modelId="{8109664A-E073-4D00-AD6C-CF387114B7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March 9 Auction!</a:t>
          </a:r>
          <a:endParaRPr lang="en-US" dirty="0"/>
        </a:p>
      </dgm:t>
    </dgm:pt>
    <dgm:pt modelId="{5347E8D7-21E4-4AAE-BBEA-9B5D3BCDA360}" type="parTrans" cxnId="{35C05DC7-B056-4F64-B88B-F2B57911B195}">
      <dgm:prSet/>
      <dgm:spPr/>
      <dgm:t>
        <a:bodyPr/>
        <a:lstStyle/>
        <a:p>
          <a:endParaRPr lang="en-US"/>
        </a:p>
      </dgm:t>
    </dgm:pt>
    <dgm:pt modelId="{42626B4E-AD62-4511-B04E-B83CDFE45B1A}" type="sibTrans" cxnId="{35C05DC7-B056-4F64-B88B-F2B57911B195}">
      <dgm:prSet/>
      <dgm:spPr/>
      <dgm:t>
        <a:bodyPr/>
        <a:lstStyle/>
        <a:p>
          <a:endParaRPr lang="en-US"/>
        </a:p>
      </dgm:t>
    </dgm:pt>
    <dgm:pt modelId="{A7B1AA25-C9A2-4E39-A15A-C1E98A8089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April 27 Annual Day of Service</a:t>
          </a:r>
          <a:endParaRPr lang="en-US" dirty="0"/>
        </a:p>
      </dgm:t>
    </dgm:pt>
    <dgm:pt modelId="{86939C5D-4DF0-4ABC-AA00-FE8D79C4C11B}" type="parTrans" cxnId="{025B550B-5105-4C7D-8587-42143BF5177A}">
      <dgm:prSet/>
      <dgm:spPr/>
      <dgm:t>
        <a:bodyPr/>
        <a:lstStyle/>
        <a:p>
          <a:endParaRPr lang="en-US"/>
        </a:p>
      </dgm:t>
    </dgm:pt>
    <dgm:pt modelId="{C18B86D1-B03C-438A-B315-884494B22540}" type="sibTrans" cxnId="{025B550B-5105-4C7D-8587-42143BF5177A}">
      <dgm:prSet/>
      <dgm:spPr/>
      <dgm:t>
        <a:bodyPr/>
        <a:lstStyle/>
        <a:p>
          <a:endParaRPr lang="en-US"/>
        </a:p>
      </dgm:t>
    </dgm:pt>
    <dgm:pt modelId="{F0D80C0B-ED7E-4B8E-91B3-2680B3CF83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April 28 Cultural Celebration</a:t>
          </a:r>
          <a:endParaRPr lang="en-US" dirty="0"/>
        </a:p>
      </dgm:t>
    </dgm:pt>
    <dgm:pt modelId="{38FF2AA5-D464-4A75-B52F-9BFABE20EC71}" type="parTrans" cxnId="{FA063590-7CB3-474B-9A13-D5BBB7E59CE6}">
      <dgm:prSet/>
      <dgm:spPr/>
      <dgm:t>
        <a:bodyPr/>
        <a:lstStyle/>
        <a:p>
          <a:endParaRPr lang="en-US"/>
        </a:p>
      </dgm:t>
    </dgm:pt>
    <dgm:pt modelId="{35655EEC-899E-4B5F-931C-AA46488693EF}" type="sibTrans" cxnId="{FA063590-7CB3-474B-9A13-D5BBB7E59CE6}">
      <dgm:prSet/>
      <dgm:spPr/>
      <dgm:t>
        <a:bodyPr/>
        <a:lstStyle/>
        <a:p>
          <a:endParaRPr lang="en-US"/>
        </a:p>
      </dgm:t>
    </dgm:pt>
    <dgm:pt modelId="{D48DEA3B-2D88-4A96-9C05-1F3B17ED01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May 17 Career Day</a:t>
          </a:r>
          <a:endParaRPr lang="en-US" dirty="0"/>
        </a:p>
      </dgm:t>
    </dgm:pt>
    <dgm:pt modelId="{7184FB2C-211E-4A0C-B1D0-B820C0299E15}" type="parTrans" cxnId="{7F93338F-46F0-4F4C-BC90-09034E9D2C29}">
      <dgm:prSet/>
      <dgm:spPr/>
      <dgm:t>
        <a:bodyPr/>
        <a:lstStyle/>
        <a:p>
          <a:endParaRPr lang="en-US"/>
        </a:p>
      </dgm:t>
    </dgm:pt>
    <dgm:pt modelId="{F64AF2DA-2F98-459C-994D-44800DFA70E9}" type="sibTrans" cxnId="{7F93338F-46F0-4F4C-BC90-09034E9D2C29}">
      <dgm:prSet/>
      <dgm:spPr/>
      <dgm:t>
        <a:bodyPr/>
        <a:lstStyle/>
        <a:p>
          <a:endParaRPr lang="en-US"/>
        </a:p>
      </dgm:t>
    </dgm:pt>
    <dgm:pt modelId="{C150D686-AAA9-41EC-B521-69F047BB056D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i="0" dirty="0">
              <a:solidFill>
                <a:srgbClr val="212121"/>
              </a:solidFill>
              <a:latin typeface="Calibri"/>
              <a:ea typeface="Calibri"/>
              <a:cs typeface="Calibri"/>
            </a:rPr>
            <a:t>Sunday, April 7th– Thursday, April 11th</a:t>
          </a:r>
          <a:r>
            <a:rPr lang="en-US" i="0" dirty="0">
              <a:latin typeface="Calibri"/>
              <a:ea typeface="Calibri"/>
              <a:cs typeface="Calibri"/>
            </a:rPr>
            <a:t> – Spirit Week at Tutta Bella (Columbia City)</a:t>
          </a:r>
          <a:endParaRPr lang="en-US" i="1" dirty="0">
            <a:latin typeface="Tw Cen MT"/>
          </a:endParaRPr>
        </a:p>
      </dgm:t>
    </dgm:pt>
    <dgm:pt modelId="{9B824CD9-9C03-496B-B418-5A8192C919CA}" type="parTrans" cxnId="{2FDAD19F-B5D2-4929-98AF-1ED3D5AE153B}">
      <dgm:prSet/>
      <dgm:spPr/>
      <dgm:t>
        <a:bodyPr/>
        <a:lstStyle/>
        <a:p>
          <a:endParaRPr lang="en-US"/>
        </a:p>
      </dgm:t>
    </dgm:pt>
    <dgm:pt modelId="{B695AB22-43F3-45CD-8626-257ADFA5BCA7}" type="sibTrans" cxnId="{2FDAD19F-B5D2-4929-98AF-1ED3D5AE153B}">
      <dgm:prSet/>
      <dgm:spPr/>
      <dgm:t>
        <a:bodyPr/>
        <a:lstStyle/>
        <a:p>
          <a:endParaRPr lang="en-US"/>
        </a:p>
      </dgm:t>
    </dgm:pt>
    <dgm:pt modelId="{BA5DCED6-3B9C-4C6D-A766-9C45A747F9F5}" type="pres">
      <dgm:prSet presAssocID="{F2A5B116-7A1F-4D13-A077-03E523B4BA1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329F1D-1E0D-4B1F-A543-EE9B2FA63794}" type="pres">
      <dgm:prSet presAssocID="{49FBDB54-F604-4109-8F8A-816F547CF688}" presName="compNode" presStyleCnt="0"/>
      <dgm:spPr/>
    </dgm:pt>
    <dgm:pt modelId="{A38E7B95-4B01-42EF-85C4-6C529FDAFF73}" type="pres">
      <dgm:prSet presAssocID="{49FBDB54-F604-4109-8F8A-816F547CF688}" presName="bgRect" presStyleLbl="bgShp" presStyleIdx="0" presStyleCnt="6"/>
      <dgm:spPr/>
    </dgm:pt>
    <dgm:pt modelId="{808DB766-280A-4D80-9B17-337DB83E15E9}" type="pres">
      <dgm:prSet presAssocID="{49FBDB54-F604-4109-8F8A-816F547CF688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wl"/>
        </a:ext>
      </dgm:extLst>
    </dgm:pt>
    <dgm:pt modelId="{99C82A48-B38E-4A48-93F1-667A56DB0907}" type="pres">
      <dgm:prSet presAssocID="{49FBDB54-F604-4109-8F8A-816F547CF688}" presName="spaceRect" presStyleCnt="0"/>
      <dgm:spPr/>
    </dgm:pt>
    <dgm:pt modelId="{00DB4BB4-4648-4BA7-BA05-AA57670C88A5}" type="pres">
      <dgm:prSet presAssocID="{49FBDB54-F604-4109-8F8A-816F547CF688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441240-7102-415C-A39C-FFFCE6A626B7}" type="pres">
      <dgm:prSet presAssocID="{6412A373-62AC-4E83-84D3-592BEE25904D}" presName="sibTrans" presStyleCnt="0"/>
      <dgm:spPr/>
    </dgm:pt>
    <dgm:pt modelId="{F67DD5B7-D83B-4AF6-A647-EDFB28649437}" type="pres">
      <dgm:prSet presAssocID="{8109664A-E073-4D00-AD6C-CF387114B790}" presName="compNode" presStyleCnt="0"/>
      <dgm:spPr/>
    </dgm:pt>
    <dgm:pt modelId="{001CE854-88AB-492C-ABFA-1DFCF266292F}" type="pres">
      <dgm:prSet presAssocID="{8109664A-E073-4D00-AD6C-CF387114B790}" presName="bgRect" presStyleLbl="bgShp" presStyleIdx="1" presStyleCnt="6"/>
      <dgm:spPr/>
    </dgm:pt>
    <dgm:pt modelId="{BA7F4BAD-3BD0-4FE4-91EF-E6478AD486A4}" type="pres">
      <dgm:prSet presAssocID="{8109664A-E073-4D00-AD6C-CF387114B790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6DAFB9E-1517-4A6B-8944-D36A336FA34A}" type="pres">
      <dgm:prSet presAssocID="{8109664A-E073-4D00-AD6C-CF387114B790}" presName="spaceRect" presStyleCnt="0"/>
      <dgm:spPr/>
    </dgm:pt>
    <dgm:pt modelId="{993C8EB2-0F16-4EFF-ADA9-AF3F70BB778D}" type="pres">
      <dgm:prSet presAssocID="{8109664A-E073-4D00-AD6C-CF387114B790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FC6309-3B37-4FB4-815B-8C3E4E5816EE}" type="pres">
      <dgm:prSet presAssocID="{42626B4E-AD62-4511-B04E-B83CDFE45B1A}" presName="sibTrans" presStyleCnt="0"/>
      <dgm:spPr/>
    </dgm:pt>
    <dgm:pt modelId="{5D6F3C04-E415-4FBC-8DAC-0C0705CF9576}" type="pres">
      <dgm:prSet presAssocID="{C150D686-AAA9-41EC-B521-69F047BB056D}" presName="compNode" presStyleCnt="0"/>
      <dgm:spPr/>
    </dgm:pt>
    <dgm:pt modelId="{B9CA0E96-D15B-4605-8405-DB383EBA503A}" type="pres">
      <dgm:prSet presAssocID="{C150D686-AAA9-41EC-B521-69F047BB056D}" presName="bgRect" presStyleLbl="bgShp" presStyleIdx="2" presStyleCnt="6"/>
      <dgm:spPr/>
    </dgm:pt>
    <dgm:pt modelId="{35D3AD78-C8D2-4F2F-A36C-53D3B6896657}" type="pres">
      <dgm:prSet presAssocID="{C150D686-AAA9-41EC-B521-69F047BB056D}" presName="iconRect" presStyleLbl="node1" presStyleIdx="2" presStyleCnt="6"/>
      <dgm:spPr/>
    </dgm:pt>
    <dgm:pt modelId="{ADD15751-97EC-4532-A1F2-49A92EE2507A}" type="pres">
      <dgm:prSet presAssocID="{C150D686-AAA9-41EC-B521-69F047BB056D}" presName="spaceRect" presStyleCnt="0"/>
      <dgm:spPr/>
    </dgm:pt>
    <dgm:pt modelId="{91A3C15E-CBCB-49EF-B681-F2F96BCD7F78}" type="pres">
      <dgm:prSet presAssocID="{C150D686-AAA9-41EC-B521-69F047BB056D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00FF16-06A3-4DA9-A5FB-4D762851C23B}" type="pres">
      <dgm:prSet presAssocID="{B695AB22-43F3-45CD-8626-257ADFA5BCA7}" presName="sibTrans" presStyleCnt="0"/>
      <dgm:spPr/>
    </dgm:pt>
    <dgm:pt modelId="{10586461-F745-4216-8C77-16F0AD0CB2F5}" type="pres">
      <dgm:prSet presAssocID="{A7B1AA25-C9A2-4E39-A15A-C1E98A80890B}" presName="compNode" presStyleCnt="0"/>
      <dgm:spPr/>
    </dgm:pt>
    <dgm:pt modelId="{129BD40A-1B78-44AC-A85F-0BEC1AA9750C}" type="pres">
      <dgm:prSet presAssocID="{A7B1AA25-C9A2-4E39-A15A-C1E98A80890B}" presName="bgRect" presStyleLbl="bgShp" presStyleIdx="3" presStyleCnt="6"/>
      <dgm:spPr/>
    </dgm:pt>
    <dgm:pt modelId="{77AC2C4F-5EEE-4CE7-A3AF-D78FFA7D0728}" type="pres">
      <dgm:prSet presAssocID="{A7B1AA25-C9A2-4E39-A15A-C1E98A80890B}" presName="iconRect" presStyleLbl="node1" presStyleIdx="3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98B7B3A-B5B0-42A1-BEBC-873B78E12B47}" type="pres">
      <dgm:prSet presAssocID="{A7B1AA25-C9A2-4E39-A15A-C1E98A80890B}" presName="spaceRect" presStyleCnt="0"/>
      <dgm:spPr/>
    </dgm:pt>
    <dgm:pt modelId="{A0C5DD3E-29A2-465D-9A34-0D1CEB787164}" type="pres">
      <dgm:prSet presAssocID="{A7B1AA25-C9A2-4E39-A15A-C1E98A80890B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03B7E28-AEB4-4EB2-988C-6A80C48F8422}" type="pres">
      <dgm:prSet presAssocID="{C18B86D1-B03C-438A-B315-884494B22540}" presName="sibTrans" presStyleCnt="0"/>
      <dgm:spPr/>
    </dgm:pt>
    <dgm:pt modelId="{3299A7C9-69EF-4B49-9EAD-423BDE4E314C}" type="pres">
      <dgm:prSet presAssocID="{F0D80C0B-ED7E-4B8E-91B3-2680B3CF83A8}" presName="compNode" presStyleCnt="0"/>
      <dgm:spPr/>
    </dgm:pt>
    <dgm:pt modelId="{5A644482-458D-4473-A841-EC3CFED2B766}" type="pres">
      <dgm:prSet presAssocID="{F0D80C0B-ED7E-4B8E-91B3-2680B3CF83A8}" presName="bgRect" presStyleLbl="bgShp" presStyleIdx="4" presStyleCnt="6"/>
      <dgm:spPr/>
    </dgm:pt>
    <dgm:pt modelId="{1B2A9AE9-0D05-4F5D-A0C6-20B2BDFFFD56}" type="pres">
      <dgm:prSet presAssocID="{F0D80C0B-ED7E-4B8E-91B3-2680B3CF83A8}" presName="iconRect" presStyleLbl="node1" presStyleIdx="4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A53B79B6-B380-4FF2-9C43-2ACE85ADCB11}" type="pres">
      <dgm:prSet presAssocID="{F0D80C0B-ED7E-4B8E-91B3-2680B3CF83A8}" presName="spaceRect" presStyleCnt="0"/>
      <dgm:spPr/>
    </dgm:pt>
    <dgm:pt modelId="{7087EBFA-4D79-4614-8E1F-ADDBAD1094BA}" type="pres">
      <dgm:prSet presAssocID="{F0D80C0B-ED7E-4B8E-91B3-2680B3CF83A8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581B09-55B7-4A2F-B14C-C90BCD14BFFB}" type="pres">
      <dgm:prSet presAssocID="{35655EEC-899E-4B5F-931C-AA46488693EF}" presName="sibTrans" presStyleCnt="0"/>
      <dgm:spPr/>
    </dgm:pt>
    <dgm:pt modelId="{B0BFC406-8D83-4BDF-823D-0DE1A6461DEA}" type="pres">
      <dgm:prSet presAssocID="{D48DEA3B-2D88-4A96-9C05-1F3B17ED0155}" presName="compNode" presStyleCnt="0"/>
      <dgm:spPr/>
    </dgm:pt>
    <dgm:pt modelId="{5A5BC808-6911-4C9B-8E56-D536CF2A792D}" type="pres">
      <dgm:prSet presAssocID="{D48DEA3B-2D88-4A96-9C05-1F3B17ED0155}" presName="bgRect" presStyleLbl="bgShp" presStyleIdx="5" presStyleCnt="6"/>
      <dgm:spPr/>
    </dgm:pt>
    <dgm:pt modelId="{DE7D142D-8BD6-4E84-940D-827C52DBC828}" type="pres">
      <dgm:prSet presAssocID="{D48DEA3B-2D88-4A96-9C05-1F3B17ED0155}" presName="iconRect" presStyleLbl="node1" presStyleIdx="5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74D84D7-F251-4A49-A437-DAAFA110165E}" type="pres">
      <dgm:prSet presAssocID="{D48DEA3B-2D88-4A96-9C05-1F3B17ED0155}" presName="spaceRect" presStyleCnt="0"/>
      <dgm:spPr/>
    </dgm:pt>
    <dgm:pt modelId="{3FE4B880-9196-4D5A-B49F-86096CF3EDE1}" type="pres">
      <dgm:prSet presAssocID="{D48DEA3B-2D88-4A96-9C05-1F3B17ED0155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25B550B-5105-4C7D-8587-42143BF5177A}" srcId="{F2A5B116-7A1F-4D13-A077-03E523B4BA17}" destId="{A7B1AA25-C9A2-4E39-A15A-C1E98A80890B}" srcOrd="3" destOrd="0" parTransId="{86939C5D-4DF0-4ABC-AA00-FE8D79C4C11B}" sibTransId="{C18B86D1-B03C-438A-B315-884494B22540}"/>
    <dgm:cxn modelId="{D88A1979-55CA-4B2D-AA13-7D10F8F5A8EF}" type="presOf" srcId="{C150D686-AAA9-41EC-B521-69F047BB056D}" destId="{91A3C15E-CBCB-49EF-B681-F2F96BCD7F78}" srcOrd="0" destOrd="0" presId="urn:microsoft.com/office/officeart/2018/2/layout/IconVerticalSolidList"/>
    <dgm:cxn modelId="{4AD448E4-E43F-4B90-A948-B4CB027F5055}" type="presOf" srcId="{F0D80C0B-ED7E-4B8E-91B3-2680B3CF83A8}" destId="{7087EBFA-4D79-4614-8E1F-ADDBAD1094BA}" srcOrd="0" destOrd="0" presId="urn:microsoft.com/office/officeart/2018/2/layout/IconVerticalSolidList"/>
    <dgm:cxn modelId="{88920F3F-316F-4A44-8FF2-99AA1D90AB85}" type="presOf" srcId="{8109664A-E073-4D00-AD6C-CF387114B790}" destId="{993C8EB2-0F16-4EFF-ADA9-AF3F70BB778D}" srcOrd="0" destOrd="0" presId="urn:microsoft.com/office/officeart/2018/2/layout/IconVerticalSolidList"/>
    <dgm:cxn modelId="{60738B44-A26B-477C-84D9-5319EAA54836}" type="presOf" srcId="{F2A5B116-7A1F-4D13-A077-03E523B4BA17}" destId="{BA5DCED6-3B9C-4C6D-A766-9C45A747F9F5}" srcOrd="0" destOrd="0" presId="urn:microsoft.com/office/officeart/2018/2/layout/IconVerticalSolidList"/>
    <dgm:cxn modelId="{2FDAD19F-B5D2-4929-98AF-1ED3D5AE153B}" srcId="{F2A5B116-7A1F-4D13-A077-03E523B4BA17}" destId="{C150D686-AAA9-41EC-B521-69F047BB056D}" srcOrd="2" destOrd="0" parTransId="{9B824CD9-9C03-496B-B418-5A8192C919CA}" sibTransId="{B695AB22-43F3-45CD-8626-257ADFA5BCA7}"/>
    <dgm:cxn modelId="{CA7D61F1-218A-4706-9BD9-438E81B9C3CE}" type="presOf" srcId="{49FBDB54-F604-4109-8F8A-816F547CF688}" destId="{00DB4BB4-4648-4BA7-BA05-AA57670C88A5}" srcOrd="0" destOrd="0" presId="urn:microsoft.com/office/officeart/2018/2/layout/IconVerticalSolidList"/>
    <dgm:cxn modelId="{BD8A6740-CF2F-44DB-BEFA-EBA3ED904C89}" type="presOf" srcId="{D48DEA3B-2D88-4A96-9C05-1F3B17ED0155}" destId="{3FE4B880-9196-4D5A-B49F-86096CF3EDE1}" srcOrd="0" destOrd="0" presId="urn:microsoft.com/office/officeart/2018/2/layout/IconVerticalSolidList"/>
    <dgm:cxn modelId="{35C05DC7-B056-4F64-B88B-F2B57911B195}" srcId="{F2A5B116-7A1F-4D13-A077-03E523B4BA17}" destId="{8109664A-E073-4D00-AD6C-CF387114B790}" srcOrd="1" destOrd="0" parTransId="{5347E8D7-21E4-4AAE-BBEA-9B5D3BCDA360}" sibTransId="{42626B4E-AD62-4511-B04E-B83CDFE45B1A}"/>
    <dgm:cxn modelId="{FA063590-7CB3-474B-9A13-D5BBB7E59CE6}" srcId="{F2A5B116-7A1F-4D13-A077-03E523B4BA17}" destId="{F0D80C0B-ED7E-4B8E-91B3-2680B3CF83A8}" srcOrd="4" destOrd="0" parTransId="{38FF2AA5-D464-4A75-B52F-9BFABE20EC71}" sibTransId="{35655EEC-899E-4B5F-931C-AA46488693EF}"/>
    <dgm:cxn modelId="{772E9EC8-617D-4C85-831D-CF1C9088F50A}" srcId="{F2A5B116-7A1F-4D13-A077-03E523B4BA17}" destId="{49FBDB54-F604-4109-8F8A-816F547CF688}" srcOrd="0" destOrd="0" parTransId="{DD2B0A3D-3B91-4C6D-BD14-DB2B52FC74A6}" sibTransId="{6412A373-62AC-4E83-84D3-592BEE25904D}"/>
    <dgm:cxn modelId="{7F93338F-46F0-4F4C-BC90-09034E9D2C29}" srcId="{F2A5B116-7A1F-4D13-A077-03E523B4BA17}" destId="{D48DEA3B-2D88-4A96-9C05-1F3B17ED0155}" srcOrd="5" destOrd="0" parTransId="{7184FB2C-211E-4A0C-B1D0-B820C0299E15}" sibTransId="{F64AF2DA-2F98-459C-994D-44800DFA70E9}"/>
    <dgm:cxn modelId="{FF7B928F-F2E1-4D54-B818-3A1416E2DE2F}" type="presOf" srcId="{A7B1AA25-C9A2-4E39-A15A-C1E98A80890B}" destId="{A0C5DD3E-29A2-465D-9A34-0D1CEB787164}" srcOrd="0" destOrd="0" presId="urn:microsoft.com/office/officeart/2018/2/layout/IconVerticalSolidList"/>
    <dgm:cxn modelId="{18C30521-7973-434C-92D3-8A8347C3366C}" type="presParOf" srcId="{BA5DCED6-3B9C-4C6D-A766-9C45A747F9F5}" destId="{3D329F1D-1E0D-4B1F-A543-EE9B2FA63794}" srcOrd="0" destOrd="0" presId="urn:microsoft.com/office/officeart/2018/2/layout/IconVerticalSolidList"/>
    <dgm:cxn modelId="{831B7AC8-37A0-452C-8A59-CB9062E788CC}" type="presParOf" srcId="{3D329F1D-1E0D-4B1F-A543-EE9B2FA63794}" destId="{A38E7B95-4B01-42EF-85C4-6C529FDAFF73}" srcOrd="0" destOrd="0" presId="urn:microsoft.com/office/officeart/2018/2/layout/IconVerticalSolidList"/>
    <dgm:cxn modelId="{781DF554-1A75-4B46-9EDE-FEE5B2543EF3}" type="presParOf" srcId="{3D329F1D-1E0D-4B1F-A543-EE9B2FA63794}" destId="{808DB766-280A-4D80-9B17-337DB83E15E9}" srcOrd="1" destOrd="0" presId="urn:microsoft.com/office/officeart/2018/2/layout/IconVerticalSolidList"/>
    <dgm:cxn modelId="{8461EE99-EE0D-462B-9387-31CE25CD0A0B}" type="presParOf" srcId="{3D329F1D-1E0D-4B1F-A543-EE9B2FA63794}" destId="{99C82A48-B38E-4A48-93F1-667A56DB0907}" srcOrd="2" destOrd="0" presId="urn:microsoft.com/office/officeart/2018/2/layout/IconVerticalSolidList"/>
    <dgm:cxn modelId="{C3C1D322-CB98-4333-BBEC-3B83506063B3}" type="presParOf" srcId="{3D329F1D-1E0D-4B1F-A543-EE9B2FA63794}" destId="{00DB4BB4-4648-4BA7-BA05-AA57670C88A5}" srcOrd="3" destOrd="0" presId="urn:microsoft.com/office/officeart/2018/2/layout/IconVerticalSolidList"/>
    <dgm:cxn modelId="{44ECB356-806C-47A5-919D-15FC2AD1CBBF}" type="presParOf" srcId="{BA5DCED6-3B9C-4C6D-A766-9C45A747F9F5}" destId="{C6441240-7102-415C-A39C-FFFCE6A626B7}" srcOrd="1" destOrd="0" presId="urn:microsoft.com/office/officeart/2018/2/layout/IconVerticalSolidList"/>
    <dgm:cxn modelId="{6D2F423C-A506-4AAF-AC34-67A2ACE8CCBA}" type="presParOf" srcId="{BA5DCED6-3B9C-4C6D-A766-9C45A747F9F5}" destId="{F67DD5B7-D83B-4AF6-A647-EDFB28649437}" srcOrd="2" destOrd="0" presId="urn:microsoft.com/office/officeart/2018/2/layout/IconVerticalSolidList"/>
    <dgm:cxn modelId="{91A22C7C-DFAF-429B-BC77-B7090CCA32E4}" type="presParOf" srcId="{F67DD5B7-D83B-4AF6-A647-EDFB28649437}" destId="{001CE854-88AB-492C-ABFA-1DFCF266292F}" srcOrd="0" destOrd="0" presId="urn:microsoft.com/office/officeart/2018/2/layout/IconVerticalSolidList"/>
    <dgm:cxn modelId="{F9D39AA2-885B-4BF6-A177-F02258C1580F}" type="presParOf" srcId="{F67DD5B7-D83B-4AF6-A647-EDFB28649437}" destId="{BA7F4BAD-3BD0-4FE4-91EF-E6478AD486A4}" srcOrd="1" destOrd="0" presId="urn:microsoft.com/office/officeart/2018/2/layout/IconVerticalSolidList"/>
    <dgm:cxn modelId="{72D34D95-1E33-451C-B9DA-81F649BE692F}" type="presParOf" srcId="{F67DD5B7-D83B-4AF6-A647-EDFB28649437}" destId="{86DAFB9E-1517-4A6B-8944-D36A336FA34A}" srcOrd="2" destOrd="0" presId="urn:microsoft.com/office/officeart/2018/2/layout/IconVerticalSolidList"/>
    <dgm:cxn modelId="{CA8B29B1-2DCB-4B47-AE0D-2F47C3647D40}" type="presParOf" srcId="{F67DD5B7-D83B-4AF6-A647-EDFB28649437}" destId="{993C8EB2-0F16-4EFF-ADA9-AF3F70BB778D}" srcOrd="3" destOrd="0" presId="urn:microsoft.com/office/officeart/2018/2/layout/IconVerticalSolidList"/>
    <dgm:cxn modelId="{EA432648-B604-4D8B-97F0-CFFC8945D7FC}" type="presParOf" srcId="{BA5DCED6-3B9C-4C6D-A766-9C45A747F9F5}" destId="{F4FC6309-3B37-4FB4-815B-8C3E4E5816EE}" srcOrd="3" destOrd="0" presId="urn:microsoft.com/office/officeart/2018/2/layout/IconVerticalSolidList"/>
    <dgm:cxn modelId="{9DC59AC4-C003-4561-9F82-5B4FE3FAD8AF}" type="presParOf" srcId="{BA5DCED6-3B9C-4C6D-A766-9C45A747F9F5}" destId="{5D6F3C04-E415-4FBC-8DAC-0C0705CF9576}" srcOrd="4" destOrd="0" presId="urn:microsoft.com/office/officeart/2018/2/layout/IconVerticalSolidList"/>
    <dgm:cxn modelId="{4FBEDD92-0F81-4EA2-9068-C7AEEDCB712B}" type="presParOf" srcId="{5D6F3C04-E415-4FBC-8DAC-0C0705CF9576}" destId="{B9CA0E96-D15B-4605-8405-DB383EBA503A}" srcOrd="0" destOrd="0" presId="urn:microsoft.com/office/officeart/2018/2/layout/IconVerticalSolidList"/>
    <dgm:cxn modelId="{12316C9D-029C-4EB7-AE3A-D550F72B90D9}" type="presParOf" srcId="{5D6F3C04-E415-4FBC-8DAC-0C0705CF9576}" destId="{35D3AD78-C8D2-4F2F-A36C-53D3B6896657}" srcOrd="1" destOrd="0" presId="urn:microsoft.com/office/officeart/2018/2/layout/IconVerticalSolidList"/>
    <dgm:cxn modelId="{A410BA9B-F2E9-407B-8A9B-A471A2BD3A5C}" type="presParOf" srcId="{5D6F3C04-E415-4FBC-8DAC-0C0705CF9576}" destId="{ADD15751-97EC-4532-A1F2-49A92EE2507A}" srcOrd="2" destOrd="0" presId="urn:microsoft.com/office/officeart/2018/2/layout/IconVerticalSolidList"/>
    <dgm:cxn modelId="{94356C54-1508-4A19-99E1-C34EF8D27D67}" type="presParOf" srcId="{5D6F3C04-E415-4FBC-8DAC-0C0705CF9576}" destId="{91A3C15E-CBCB-49EF-B681-F2F96BCD7F78}" srcOrd="3" destOrd="0" presId="urn:microsoft.com/office/officeart/2018/2/layout/IconVerticalSolidList"/>
    <dgm:cxn modelId="{5F5B8E18-E5D0-403A-97E2-B694F2721B51}" type="presParOf" srcId="{BA5DCED6-3B9C-4C6D-A766-9C45A747F9F5}" destId="{1600FF16-06A3-4DA9-A5FB-4D762851C23B}" srcOrd="5" destOrd="0" presId="urn:microsoft.com/office/officeart/2018/2/layout/IconVerticalSolidList"/>
    <dgm:cxn modelId="{5DE65E8E-48A7-4DDD-834A-A9B748DABA3A}" type="presParOf" srcId="{BA5DCED6-3B9C-4C6D-A766-9C45A747F9F5}" destId="{10586461-F745-4216-8C77-16F0AD0CB2F5}" srcOrd="6" destOrd="0" presId="urn:microsoft.com/office/officeart/2018/2/layout/IconVerticalSolidList"/>
    <dgm:cxn modelId="{B37A500C-770B-4752-9A4F-1FB9DD031FAE}" type="presParOf" srcId="{10586461-F745-4216-8C77-16F0AD0CB2F5}" destId="{129BD40A-1B78-44AC-A85F-0BEC1AA9750C}" srcOrd="0" destOrd="0" presId="urn:microsoft.com/office/officeart/2018/2/layout/IconVerticalSolidList"/>
    <dgm:cxn modelId="{6108DC27-236F-458D-8105-9A39BE5C9C63}" type="presParOf" srcId="{10586461-F745-4216-8C77-16F0AD0CB2F5}" destId="{77AC2C4F-5EEE-4CE7-A3AF-D78FFA7D0728}" srcOrd="1" destOrd="0" presId="urn:microsoft.com/office/officeart/2018/2/layout/IconVerticalSolidList"/>
    <dgm:cxn modelId="{C6BA302F-6D1E-4E8C-8EDD-BA2EA61A974F}" type="presParOf" srcId="{10586461-F745-4216-8C77-16F0AD0CB2F5}" destId="{E98B7B3A-B5B0-42A1-BEBC-873B78E12B47}" srcOrd="2" destOrd="0" presId="urn:microsoft.com/office/officeart/2018/2/layout/IconVerticalSolidList"/>
    <dgm:cxn modelId="{4BBA93BC-9CD8-4FF5-B284-8E3775CBB1C3}" type="presParOf" srcId="{10586461-F745-4216-8C77-16F0AD0CB2F5}" destId="{A0C5DD3E-29A2-465D-9A34-0D1CEB787164}" srcOrd="3" destOrd="0" presId="urn:microsoft.com/office/officeart/2018/2/layout/IconVerticalSolidList"/>
    <dgm:cxn modelId="{1870D285-1CE9-4FE4-A175-2091F940E7C0}" type="presParOf" srcId="{BA5DCED6-3B9C-4C6D-A766-9C45A747F9F5}" destId="{A03B7E28-AEB4-4EB2-988C-6A80C48F8422}" srcOrd="7" destOrd="0" presId="urn:microsoft.com/office/officeart/2018/2/layout/IconVerticalSolidList"/>
    <dgm:cxn modelId="{54485D1F-1A33-4CCB-B875-7B20934499B6}" type="presParOf" srcId="{BA5DCED6-3B9C-4C6D-A766-9C45A747F9F5}" destId="{3299A7C9-69EF-4B49-9EAD-423BDE4E314C}" srcOrd="8" destOrd="0" presId="urn:microsoft.com/office/officeart/2018/2/layout/IconVerticalSolidList"/>
    <dgm:cxn modelId="{25EF625C-BBE9-4A69-8968-A8B26BB9E62D}" type="presParOf" srcId="{3299A7C9-69EF-4B49-9EAD-423BDE4E314C}" destId="{5A644482-458D-4473-A841-EC3CFED2B766}" srcOrd="0" destOrd="0" presId="urn:microsoft.com/office/officeart/2018/2/layout/IconVerticalSolidList"/>
    <dgm:cxn modelId="{7E67B2CC-B02D-4224-A736-08EF3C35CBA9}" type="presParOf" srcId="{3299A7C9-69EF-4B49-9EAD-423BDE4E314C}" destId="{1B2A9AE9-0D05-4F5D-A0C6-20B2BDFFFD56}" srcOrd="1" destOrd="0" presId="urn:microsoft.com/office/officeart/2018/2/layout/IconVerticalSolidList"/>
    <dgm:cxn modelId="{486D2019-985D-4C99-A218-2D045FD82834}" type="presParOf" srcId="{3299A7C9-69EF-4B49-9EAD-423BDE4E314C}" destId="{A53B79B6-B380-4FF2-9C43-2ACE85ADCB11}" srcOrd="2" destOrd="0" presId="urn:microsoft.com/office/officeart/2018/2/layout/IconVerticalSolidList"/>
    <dgm:cxn modelId="{07468E08-5F16-4413-B7FF-40A203964CAE}" type="presParOf" srcId="{3299A7C9-69EF-4B49-9EAD-423BDE4E314C}" destId="{7087EBFA-4D79-4614-8E1F-ADDBAD1094BA}" srcOrd="3" destOrd="0" presId="urn:microsoft.com/office/officeart/2018/2/layout/IconVerticalSolidList"/>
    <dgm:cxn modelId="{5148199A-0058-42B5-A8A3-672AA31F24E0}" type="presParOf" srcId="{BA5DCED6-3B9C-4C6D-A766-9C45A747F9F5}" destId="{95581B09-55B7-4A2F-B14C-C90BCD14BFFB}" srcOrd="9" destOrd="0" presId="urn:microsoft.com/office/officeart/2018/2/layout/IconVerticalSolidList"/>
    <dgm:cxn modelId="{EB51689E-5C59-4E43-BA0C-A9A28D08F727}" type="presParOf" srcId="{BA5DCED6-3B9C-4C6D-A766-9C45A747F9F5}" destId="{B0BFC406-8D83-4BDF-823D-0DE1A6461DEA}" srcOrd="10" destOrd="0" presId="urn:microsoft.com/office/officeart/2018/2/layout/IconVerticalSolidList"/>
    <dgm:cxn modelId="{A52E3E72-C68C-4494-B36A-183B44D5CC4C}" type="presParOf" srcId="{B0BFC406-8D83-4BDF-823D-0DE1A6461DEA}" destId="{5A5BC808-6911-4C9B-8E56-D536CF2A792D}" srcOrd="0" destOrd="0" presId="urn:microsoft.com/office/officeart/2018/2/layout/IconVerticalSolidList"/>
    <dgm:cxn modelId="{E0908FEC-77DE-4C3E-A67C-5F220F765F48}" type="presParOf" srcId="{B0BFC406-8D83-4BDF-823D-0DE1A6461DEA}" destId="{DE7D142D-8BD6-4E84-940D-827C52DBC828}" srcOrd="1" destOrd="0" presId="urn:microsoft.com/office/officeart/2018/2/layout/IconVerticalSolidList"/>
    <dgm:cxn modelId="{862C0A83-7D0E-4D69-861D-EAFDB2C4E2E8}" type="presParOf" srcId="{B0BFC406-8D83-4BDF-823D-0DE1A6461DEA}" destId="{574D84D7-F251-4A49-A437-DAAFA110165E}" srcOrd="2" destOrd="0" presId="urn:microsoft.com/office/officeart/2018/2/layout/IconVerticalSolidList"/>
    <dgm:cxn modelId="{ADA41346-4265-4FDB-9E10-6B45113BC547}" type="presParOf" srcId="{B0BFC406-8D83-4BDF-823D-0DE1A6461DEA}" destId="{3FE4B880-9196-4D5A-B49F-86096CF3ED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505638B-C314-4090-B2E5-BFEF5D5782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A4B6043-58E2-493C-A796-CB90CFFF54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5BA265AB-FB9C-4A2D-85A5-C0A77B430B0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7D0132-DCE1-4AC3-9366-D3175DBCB7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0B8048-14F9-42A2-8DEC-B13C0B790C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B2E8F20-77D3-41B6-A126-2DB46337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3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C833CBB-4042-4004-A4DA-08EC2D46423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A6C9ACA-2128-4DCC-89EC-9ED29FD23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93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Father 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38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Philip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4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 Ebreo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35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 Ebreo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9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Mary Suni and </a:t>
            </a:r>
            <a:r>
              <a:rPr lang="en-US" dirty="0" smtClean="0"/>
              <a:t>Mia and Jennifer Ibach</a:t>
            </a:r>
            <a:r>
              <a:rPr lang="en-US" baseline="0" dirty="0" smtClean="0"/>
              <a:t> on Day of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0" dirty="0"/>
              <a:t>Jessica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Hera &amp; Clara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Sophia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4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Jordan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4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Jordan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9ACA-2128-4DCC-89EC-9ED29FD232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4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6C51-D3B6-4004-9F90-42C444C95351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60D4-5700-4DAA-8CFA-2BAFF8BE82D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60D4-5700-4DAA-8CFA-2BAFF8BE82D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898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60D4-5700-4DAA-8CFA-2BAFF8BE82D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86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60D4-5700-4DAA-8CFA-2BAFF8BE82D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609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60D4-5700-4DAA-8CFA-2BAFF8BE82D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9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673-DAD0-43E8-B2C4-229D4DCD8F15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3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836E-D2E7-453B-9D94-3111FD19BE59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7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3440-C684-4665-8CC1-E51DF05FBF94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1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062D-F6A5-4DCB-AE01-3B278C4B3908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14F6-9B7C-472A-9FAE-4A8DD5F277B1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170-1E23-4617-843B-38E2384ABFAD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6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C998-FB26-4A2E-8CDF-037BBD21A0AB}" type="datetime1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A808-CE60-452D-B2C8-763DD812495C}" type="datetime1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35BB-C228-425B-8176-701D6845C72E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847-C3CE-437A-9C58-8C1985FD81AD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60D4-5700-4DAA-8CFA-2BAFF8BE82D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E1E73B0-CDD6-470F-9819-70B9A26E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8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1drv.ms/v/s!AmbTjYwbUfkjiyj386hQ7XPsgxM2?e=ZkywxP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2023-2024 St. George </a:t>
            </a:r>
            <a:br>
              <a:rPr lang="en-US" dirty="0"/>
            </a:br>
            <a:r>
              <a:rPr lang="en-US" dirty="0"/>
              <a:t>State of the School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6347714" cy="2764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Thank you all for choosing St. George.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OUR DREAM TEAM: Parents, Staff, Students and </a:t>
            </a:r>
            <a:r>
              <a:rPr lang="en-US" sz="2000" dirty="0" smtClean="0">
                <a:solidFill>
                  <a:schemeClr val="tx1"/>
                </a:solidFill>
              </a:rPr>
              <a:t>Benefactors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Meet your School Commission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8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48571" y="26469"/>
            <a:ext cx="8504238" cy="4724400"/>
            <a:chOff x="249" y="572"/>
            <a:chExt cx="5357" cy="297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" y="572"/>
              <a:ext cx="5357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93" y="1173"/>
              <a:ext cx="77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FAMILY SIZE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492" y="1173"/>
              <a:ext cx="54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335" y="1173"/>
              <a:ext cx="88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MONTHLY (11)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196" y="11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431" y="1358"/>
              <a:ext cx="62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Starting in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311" y="13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593" y="1192"/>
              <a:ext cx="9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Difference 23-24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548" y="1520"/>
              <a:ext cx="2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July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476" y="149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17" y="1819"/>
              <a:ext cx="93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PARISHIONERS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980" y="1819"/>
              <a:ext cx="11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597" y="1819"/>
              <a:ext cx="3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</a:rPr>
                <a:t>$7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,436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659" y="1819"/>
              <a:ext cx="2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$676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462" y="181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641" y="1819"/>
              <a:ext cx="30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$530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091" y="199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980" y="1983"/>
              <a:ext cx="11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536" y="1970"/>
              <a:ext cx="4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$14,498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3551" y="1983"/>
              <a:ext cx="3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$1,318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419" y="198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157" y="1983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091" y="215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980" y="2139"/>
              <a:ext cx="11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536" y="2139"/>
              <a:ext cx="4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$21,747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551" y="2139"/>
              <a:ext cx="3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$1,977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4419" y="213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5157" y="2139"/>
              <a:ext cx="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17" y="2631"/>
              <a:ext cx="122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NON-PARISHIONERS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980" y="2631"/>
              <a:ext cx="11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597" y="2631"/>
              <a:ext cx="3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$9,196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3665" y="2631"/>
              <a:ext cx="2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$836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4640" y="2635"/>
              <a:ext cx="2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$346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5200" y="2631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091" y="2811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1980" y="2796"/>
              <a:ext cx="11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568" y="2796"/>
              <a:ext cx="4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$17,930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3551" y="2796"/>
              <a:ext cx="3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$1,630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5157" y="2796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1091" y="2967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980" y="2952"/>
              <a:ext cx="11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2568" y="2952"/>
              <a:ext cx="4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$27,895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3551" y="2952"/>
              <a:ext cx="3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$2,445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5157" y="2952"/>
              <a:ext cx="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1717" y="3268"/>
              <a:ext cx="27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rgbClr val="FF0000"/>
                  </a:solidFill>
                </a:rPr>
                <a:t>COST TO EDUCATE one child is $10,957</a:t>
              </a: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213" y="605"/>
              <a:ext cx="162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TUITION SCHEDULE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770" y="895"/>
              <a:ext cx="6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2024-2025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E6459B0-B30E-46E0-AF46-3A01EC12943D}"/>
              </a:ext>
            </a:extLst>
          </p:cNvPr>
          <p:cNvSpPr/>
          <p:nvPr/>
        </p:nvSpPr>
        <p:spPr>
          <a:xfrm>
            <a:off x="75733" y="4934700"/>
            <a:ext cx="8649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-K-8 11 monthly payments (July-May) or one annual payment (August)</a:t>
            </a:r>
          </a:p>
          <a:p>
            <a:r>
              <a:rPr lang="en-US" dirty="0"/>
              <a:t>-Preschool &amp; PreK 10 monthly payments (September-June) or one annual payment (August)</a:t>
            </a:r>
          </a:p>
        </p:txBody>
      </p:sp>
    </p:spTree>
    <p:extLst>
      <p:ext uri="{BB962C8B-B14F-4D97-AF65-F5344CB8AC3E}">
        <p14:creationId xmlns:p14="http://schemas.microsoft.com/office/powerpoint/2010/main" val="33503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85374"/>
              </p:ext>
            </p:extLst>
          </p:nvPr>
        </p:nvGraphicFramePr>
        <p:xfrm>
          <a:off x="457200" y="1914525"/>
          <a:ext cx="8305800" cy="4435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9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1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+mn-lt"/>
                        </a:rPr>
                        <a:t>2023-2024 Tuition rates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In-Parish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Out of Parish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Holy Family Bilingual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$6,358</a:t>
                      </a:r>
                      <a:endParaRPr lang="en-US" sz="1400" b="1" i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$10,144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1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FFFF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+mn-lt"/>
                        </a:rPr>
                        <a:t>St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+mn-lt"/>
                        </a:rPr>
                        <a:t>. George- CTE $10,957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+mn-lt"/>
                        </a:rPr>
                        <a:t>23/24     $6,950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0" dirty="0" smtClean="0">
                        <a:solidFill>
                          <a:srgbClr val="7030A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24/25      7,436</a:t>
                      </a:r>
                      <a:endParaRPr lang="en-US" sz="1400" b="1" i="1" dirty="0">
                        <a:solidFill>
                          <a:srgbClr val="7030A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smtClean="0">
                          <a:solidFill>
                            <a:srgbClr val="FF0000"/>
                          </a:solidFill>
                          <a:latin typeface="+mn-lt"/>
                        </a:rPr>
                        <a:t> $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+mn-lt"/>
                        </a:rPr>
                        <a:t>8,850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>
                        <a:solidFill>
                          <a:srgbClr val="7030A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9,196</a:t>
                      </a:r>
                      <a:endParaRPr lang="en-US" sz="1400" b="1" i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St. Bernadette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$7,448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$9,614</a:t>
                      </a:r>
                      <a:endParaRPr lang="en-US" sz="1400" b="1" i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St. Francis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$8,181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$11,185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400" dirty="0">
                          <a:latin typeface="+mn-lt"/>
                        </a:rPr>
                        <a:t>St. Anthony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$8,417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$12,386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St. Therese </a:t>
                      </a:r>
                      <a:endParaRPr lang="en-US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$8,449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$10,404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Holy Rosary</a:t>
                      </a:r>
                      <a:endParaRPr lang="en-US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$9,500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$11,910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</a:rPr>
                        <a:t>Our Lady of Guadalupe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$9,655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$11,650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2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cs typeface="Times New Roman" panose="02020603050405020304" pitchFamily="18" charset="0"/>
                        </a:rPr>
                        <a:t>St. Joseph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$18,460 (K-4)</a:t>
                      </a:r>
                    </a:p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$19,185 (5-8)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$18,460 (K-4)</a:t>
                      </a:r>
                    </a:p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$19,185 (5-8)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27188" y="1457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753" y="967769"/>
            <a:ext cx="8547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Many schools are reducing the discount for siblings and in/out of parish. Some schools are charging solely the cost to educate (CTE).</a:t>
            </a:r>
            <a:r>
              <a:rPr lang="en-US" sz="1600" dirty="0">
                <a:solidFill>
                  <a:srgbClr val="FF0000"/>
                </a:solidFill>
              </a:rPr>
              <a:t> Other principals state a 4-10% increase of the price listed below in black for next year.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6261351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HNA: $22,368, </a:t>
            </a:r>
            <a:r>
              <a:rPr lang="en-US" b="1" dirty="0" smtClean="0">
                <a:solidFill>
                  <a:srgbClr val="FF0000"/>
                </a:solidFill>
              </a:rPr>
              <a:t>PREP</a:t>
            </a:r>
            <a:r>
              <a:rPr lang="en-US" b="1" dirty="0">
                <a:solidFill>
                  <a:srgbClr val="FF0000"/>
                </a:solidFill>
              </a:rPr>
              <a:t>: $25,900, O’Dea: $19,555, Kennedy: $19,392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C94D21E-4A4A-4414-9866-C33BF793AFA8}"/>
              </a:ext>
            </a:extLst>
          </p:cNvPr>
          <p:cNvSpPr/>
          <p:nvPr/>
        </p:nvSpPr>
        <p:spPr>
          <a:xfrm>
            <a:off x="457200" y="376624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2023-2024 Tuition rates</a:t>
            </a:r>
          </a:p>
        </p:txBody>
      </p:sp>
    </p:spTree>
    <p:extLst>
      <p:ext uri="{BB962C8B-B14F-4D97-AF65-F5344CB8AC3E}">
        <p14:creationId xmlns:p14="http://schemas.microsoft.com/office/powerpoint/2010/main" val="128888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447" y="990600"/>
            <a:ext cx="800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2000" b="1" dirty="0">
                <a:solidFill>
                  <a:srgbClr val="FF0000"/>
                </a:solidFill>
                <a:latin typeface="+mj-lt"/>
              </a:rPr>
              <a:t>Registration fee is $325/student and is due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by March 1 </a:t>
            </a:r>
            <a:br>
              <a:rPr lang="en-US" sz="2000" b="1" u="sng" dirty="0">
                <a:solidFill>
                  <a:srgbClr val="FF0000"/>
                </a:solidFill>
                <a:latin typeface="+mj-lt"/>
              </a:rPr>
            </a:b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to secure your child's spot</a:t>
            </a:r>
            <a:br>
              <a:rPr lang="en-US" sz="2000" b="1" u="sng" dirty="0">
                <a:solidFill>
                  <a:srgbClr val="FF0000"/>
                </a:solidFill>
                <a:latin typeface="+mj-lt"/>
              </a:rPr>
            </a:b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pPr fontAlgn="b"/>
            <a:r>
              <a:rPr lang="en-US" sz="1600" b="1" u="sng" dirty="0">
                <a:latin typeface="+mj-lt"/>
              </a:rPr>
              <a:t>After March 1st, it’s $375, and registration will open to new students</a:t>
            </a:r>
            <a:br>
              <a:rPr lang="en-US" sz="1600" b="1" u="sng" dirty="0">
                <a:latin typeface="+mj-lt"/>
              </a:rPr>
            </a:br>
            <a:endParaRPr lang="en-US" sz="1600" b="1" u="sng" dirty="0">
              <a:latin typeface="+mj-lt"/>
            </a:endParaRP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Complete forms and pay online through Finalsite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Credit card or electronic withdrawal only</a:t>
            </a:r>
            <a:endParaRPr lang="en-US" sz="1600" b="1" dirty="0"/>
          </a:p>
          <a:p>
            <a:pPr fontAlgn="b"/>
            <a:endParaRPr lang="en-US" sz="1600" b="1" u="sng" dirty="0"/>
          </a:p>
          <a:p>
            <a:pPr fontAlgn="b"/>
            <a:r>
              <a:rPr lang="en-US" b="1" u="sng" dirty="0"/>
              <a:t>Three mandatory commitments for each family (K-8)</a:t>
            </a:r>
          </a:p>
          <a:p>
            <a:pPr fontAlgn="b"/>
            <a:endParaRPr lang="en-US" sz="1600" dirty="0">
              <a:latin typeface="+mj-lt"/>
            </a:endParaRPr>
          </a:p>
          <a:p>
            <a:pPr marL="342900" indent="-342900" fontAlgn="b">
              <a:buFont typeface="+mj-lt"/>
              <a:buAutoNum type="arabicPeriod"/>
            </a:pPr>
            <a:r>
              <a:rPr lang="en-US" sz="1600" b="1" dirty="0"/>
              <a:t>Fundraising of $500. </a:t>
            </a:r>
            <a:r>
              <a:rPr lang="en-US" sz="1600" dirty="0"/>
              <a:t>To fulfill the Fundraising Commitment, you may donate cash and/or participate in the following events:</a:t>
            </a:r>
          </a:p>
          <a:p>
            <a:pPr marL="800100" lvl="1" indent="-342900" fontAlgn="b">
              <a:buFont typeface="+mj-lt"/>
              <a:buAutoNum type="arabicPeriod"/>
            </a:pPr>
            <a:r>
              <a:rPr lang="en-US" sz="1600" b="1" dirty="0"/>
              <a:t>Jogathon</a:t>
            </a:r>
            <a:r>
              <a:rPr lang="en-US" sz="1600" dirty="0"/>
              <a:t> – September (100% credit)</a:t>
            </a:r>
          </a:p>
          <a:p>
            <a:pPr marL="800100" lvl="1" indent="-342900" fontAlgn="b">
              <a:buFont typeface="+mj-lt"/>
              <a:buAutoNum type="arabicPeriod"/>
            </a:pPr>
            <a:r>
              <a:rPr lang="en-US" sz="1600" b="1" dirty="0"/>
              <a:t>Auction</a:t>
            </a:r>
            <a:r>
              <a:rPr lang="en-US" sz="1600" dirty="0"/>
              <a:t> - March ($250 maximum credit for procured items) </a:t>
            </a:r>
          </a:p>
          <a:p>
            <a:pPr lvl="1" fontAlgn="b"/>
            <a:endParaRPr lang="en-US" sz="1600" dirty="0"/>
          </a:p>
          <a:p>
            <a:pPr marL="342900" indent="-342900" fontAlgn="b">
              <a:buFont typeface="+mj-lt"/>
              <a:buAutoNum type="arabicPeriod"/>
            </a:pPr>
            <a:r>
              <a:rPr lang="en-US" sz="1600" b="1" dirty="0"/>
              <a:t>30 Service Hours</a:t>
            </a:r>
            <a:endParaRPr lang="en-US" sz="1600" dirty="0"/>
          </a:p>
          <a:p>
            <a:pPr lvl="1" fontAlgn="b"/>
            <a:r>
              <a:rPr lang="en-US" sz="1600" dirty="0"/>
              <a:t>May 1, 2024 - April 30, 2025. $30.00/hour not served.</a:t>
            </a:r>
            <a:br>
              <a:rPr lang="en-US" sz="1600" dirty="0"/>
            </a:br>
            <a:endParaRPr lang="en-US" sz="1600" dirty="0"/>
          </a:p>
          <a:p>
            <a:pPr marL="342900" indent="-342900" fontAlgn="b">
              <a:buFont typeface="+mj-lt"/>
              <a:buAutoNum type="arabicPeriod"/>
            </a:pPr>
            <a:r>
              <a:rPr lang="en-US" sz="1600" b="1" dirty="0"/>
              <a:t>A donation to the St. George Annual Fund </a:t>
            </a:r>
            <a:r>
              <a:rPr lang="en-US" sz="1600" dirty="0"/>
              <a:t>for the 24-25 school year. </a:t>
            </a:r>
            <a:br>
              <a:rPr lang="en-US" sz="1600" dirty="0"/>
            </a:br>
            <a:r>
              <a:rPr lang="en-US" sz="1600" dirty="0"/>
              <a:t>Due between July 2024 and November 2024. </a:t>
            </a:r>
            <a:br>
              <a:rPr lang="en-US" sz="1600" dirty="0"/>
            </a:br>
            <a:r>
              <a:rPr lang="en-US" sz="1600" b="1" dirty="0"/>
              <a:t>Consider bridging the gap. We currently have ONE FAMILY who pays the cost to educate!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5425F7-559C-4916-A0E3-50D89C9D09DB}"/>
              </a:ext>
            </a:extLst>
          </p:cNvPr>
          <p:cNvSpPr/>
          <p:nvPr/>
        </p:nvSpPr>
        <p:spPr>
          <a:xfrm>
            <a:off x="412376" y="457200"/>
            <a:ext cx="6580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REGISTRATION PROCESS  </a:t>
            </a:r>
            <a:r>
              <a:rPr lang="en-US" dirty="0"/>
              <a:t>Friday 2/09/24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78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5425F7-559C-4916-A0E3-50D89C9D09DB}"/>
              </a:ext>
            </a:extLst>
          </p:cNvPr>
          <p:cNvSpPr/>
          <p:nvPr/>
        </p:nvSpPr>
        <p:spPr>
          <a:xfrm>
            <a:off x="76200" y="1524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REGISTRATION PROCESS ON FINALSITE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F47126-8DAE-4022-89D4-901BD1C8F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4304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543881-8179-447E-825A-550D12D5A473}"/>
              </a:ext>
            </a:extLst>
          </p:cNvPr>
          <p:cNvSpPr txBox="1"/>
          <p:nvPr/>
        </p:nvSpPr>
        <p:spPr>
          <a:xfrm>
            <a:off x="381000" y="5093092"/>
            <a:ext cx="7239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 April, you will receive an email when the contract and the rest of the enrollment checklist are ready. </a:t>
            </a:r>
          </a:p>
          <a:p>
            <a:endParaRPr lang="en-US" dirty="0"/>
          </a:p>
          <a:p>
            <a:r>
              <a:rPr lang="en-US" sz="1200" i="1" dirty="0"/>
              <a:t>If you have not completed the 22-23 checklist or have any outstanding tuition balances due, you will not have access to the checklist.  </a:t>
            </a:r>
          </a:p>
        </p:txBody>
      </p:sp>
    </p:spTree>
    <p:extLst>
      <p:ext uri="{BB962C8B-B14F-4D97-AF65-F5344CB8AC3E}">
        <p14:creationId xmlns:p14="http://schemas.microsoft.com/office/powerpoint/2010/main" val="13987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43316"/>
            <a:ext cx="6705600" cy="79968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Looking ahead…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28866"/>
            <a:ext cx="6858000" cy="1819134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solidFill>
                  <a:schemeClr val="accent6"/>
                </a:solidFill>
                <a:latin typeface="+mj-lt"/>
              </a:rPr>
              <a:t>SUMMER SCHOOL, </a:t>
            </a:r>
            <a:r>
              <a:rPr lang="en-US" sz="1600" b="1" dirty="0">
                <a:solidFill>
                  <a:schemeClr val="accent6"/>
                </a:solidFill>
              </a:rPr>
              <a:t>Monday June 24 - Friday July 26</a:t>
            </a:r>
            <a:r>
              <a:rPr lang="en-US" sz="1600" b="1" baseline="30000" dirty="0">
                <a:solidFill>
                  <a:schemeClr val="accent6"/>
                </a:solidFill>
              </a:rPr>
              <a:t>th</a:t>
            </a:r>
            <a:r>
              <a:rPr lang="en-US" sz="1600" b="1" dirty="0">
                <a:solidFill>
                  <a:schemeClr val="accent6"/>
                </a:solidFill>
              </a:rPr>
              <a:t> 2024</a:t>
            </a:r>
            <a:endParaRPr lang="en-US" sz="1600" b="1" dirty="0">
              <a:solidFill>
                <a:schemeClr val="accent6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+mj-lt"/>
              </a:rPr>
              <a:t>Preschool through </a:t>
            </a: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Grade 5    (6-7 St. George only)</a:t>
            </a:r>
            <a:endParaRPr lang="en-US" sz="1600" b="1" dirty="0">
              <a:solidFill>
                <a:schemeClr val="accent6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  <a:latin typeface="+mj-lt"/>
              </a:rPr>
              <a:t>Registration coming in April </a:t>
            </a:r>
            <a:endParaRPr lang="en-US" sz="1600" b="1" dirty="0" smtClean="0">
              <a:solidFill>
                <a:schemeClr val="accent6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St. George Swag coming this summer!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                   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75413" y="5087965"/>
            <a:ext cx="4134827" cy="1254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pic>
        <p:nvPicPr>
          <p:cNvPr id="4099" name="Picture 3" descr="60157665-b252-4c9d-beab-f36d91b3d419@ex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7078" y="3559322"/>
            <a:ext cx="193704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2022" y="4034263"/>
            <a:ext cx="5105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for all the ways you help build St. George Parish School into a welcoming and loving community for all of us!</a:t>
            </a:r>
          </a:p>
          <a:p>
            <a:endParaRPr lang="en-US" dirty="0"/>
          </a:p>
          <a:p>
            <a:r>
              <a:rPr lang="en-US" dirty="0"/>
              <a:t>It is YOU who make St. George!</a:t>
            </a:r>
          </a:p>
        </p:txBody>
      </p:sp>
    </p:spTree>
    <p:extLst>
      <p:ext uri="{BB962C8B-B14F-4D97-AF65-F5344CB8AC3E}">
        <p14:creationId xmlns:p14="http://schemas.microsoft.com/office/powerpoint/2010/main" val="268355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269" y="1138517"/>
            <a:ext cx="3733800" cy="2535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Mission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community of St. George Parish School forms missionary disciples who continue the work of Jesus Christ as leaders in faith, service, and academics </a:t>
            </a:r>
          </a:p>
          <a:p>
            <a:pPr marL="0" indent="0">
              <a:buNone/>
            </a:pPr>
            <a:endParaRPr lang="en-US" sz="1050" b="1" u="sng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5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Vision 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 live like Jesus Christ in an ever changing world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3931" y="1134035"/>
            <a:ext cx="4648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 u="sng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Core Values:</a:t>
            </a:r>
            <a:endParaRPr lang="en-US" sz="105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Faith 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–  Jesus is the center of who we are. We inspire all to develop a personal relationship with Jesus Christ and to spread that love to our community. </a:t>
            </a:r>
          </a:p>
          <a:p>
            <a:pPr lvl="0"/>
            <a:r>
              <a: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Social Justice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– Service is the way we express God’s love. We are called to act with justice, be merciful, and walk humbly with Jesus. We love one another like Jesus loves us. </a:t>
            </a:r>
          </a:p>
          <a:p>
            <a:pPr lvl="0"/>
            <a:r>
              <a: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Diversity 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– Our diversity enriches our perspectives and strengthens our community. We are made to be different and designed to be one. </a:t>
            </a:r>
            <a:endParaRPr lang="en-US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Collaboration 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–  Our children’s success lies in the partnership of faculty, families, students and community. We are stronger when we work together.</a:t>
            </a:r>
            <a:endParaRPr lang="en-US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Growth mindset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– Everyone is a learner. Life-long learning is developed through curiosity, reflection, perseverance and self-advocacy.</a:t>
            </a:r>
            <a:endParaRPr lang="en-US" sz="105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Equity</a:t>
            </a:r>
            <a:r>
              <a:rPr lang="en-US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– Students are given the tools they need to succeed.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738"/>
            <a:ext cx="7239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</a:rPr>
              <a:t>The foundational ethos that drive our decision-making</a:t>
            </a:r>
          </a:p>
        </p:txBody>
      </p:sp>
      <p:sp>
        <p:nvSpPr>
          <p:cNvPr id="8" name="AutoShape 6" descr="https://lh3.google.com/pw/AM-JKLUokdvEzon-DPZYJ3-hRerI8_kCiFawCx1pYWZbx9HZLxZ4V3Bofu5SDo3A6Q_gMIhrIE0Lcx9e1EvzB9Zn6q1-3P_z71Q=w1250-h937-no?authuser=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2" descr="b12b23b5-c59b-4a61-bcc2-2ee92e03d600@ex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1" y="4812556"/>
            <a:ext cx="1503143" cy="200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0" y="3276600"/>
            <a:ext cx="3636646" cy="2727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1744" y="4918816"/>
            <a:ext cx="191691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494833"/>
            <a:ext cx="7454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makes St. George special? </a:t>
            </a:r>
          </a:p>
          <a:p>
            <a:r>
              <a:rPr lang="en-US" sz="2800" dirty="0"/>
              <a:t>It’s in our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secret sauce</a:t>
            </a:r>
            <a:r>
              <a:rPr lang="en-US" sz="2800" dirty="0"/>
              <a:t>! </a:t>
            </a:r>
          </a:p>
        </p:txBody>
      </p:sp>
      <p:sp>
        <p:nvSpPr>
          <p:cNvPr id="8" name="AutoShape 6" descr="https://lh3.google.com/pw/AM-JKLUokdvEzon-DPZYJ3-hRerI8_kCiFawCx1pYWZbx9HZLxZ4V3Bofu5SDo3A6Q_gMIhrIE0Lcx9e1EvzB9Zn6q1-3P_z71Q=w1250-h937-no?authuser=0"/>
          <p:cNvSpPr>
            <a:spLocks noChangeAspect="1" noChangeArrowheads="1"/>
          </p:cNvSpPr>
          <p:nvPr/>
        </p:nvSpPr>
        <p:spPr bwMode="auto">
          <a:xfrm>
            <a:off x="307975" y="134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FD8534E-8F64-46AD-A29D-BD2B3CDD0374}"/>
              </a:ext>
            </a:extLst>
          </p:cNvPr>
          <p:cNvSpPr txBox="1"/>
          <p:nvPr/>
        </p:nvSpPr>
        <p:spPr>
          <a:xfrm>
            <a:off x="612775" y="1521773"/>
            <a:ext cx="822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OUR home: we are </a:t>
            </a:r>
            <a:r>
              <a:rPr lang="en-US" sz="2400" u="sng" dirty="0"/>
              <a:t>all responsible </a:t>
            </a:r>
            <a:r>
              <a:rPr lang="en-US" sz="2400" dirty="0"/>
              <a:t>for its care.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Students/staff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School Commission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Parent Club Leaders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Parent involvement		</a:t>
            </a:r>
          </a:p>
          <a:p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419600" y="4260984"/>
            <a:ext cx="3522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Reputation: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academics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Warm family like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Well-prepared for the challenges of high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97310"/>
            <a:ext cx="32004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17058"/>
            <a:ext cx="3733800" cy="20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7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611AC-17D8-889B-9E09-EA60485E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18" y="140308"/>
            <a:ext cx="8355623" cy="732846"/>
          </a:xfrm>
        </p:spPr>
        <p:txBody>
          <a:bodyPr>
            <a:normAutofit fontScale="90000"/>
          </a:bodyPr>
          <a:lstStyle/>
          <a:p>
            <a:r>
              <a:rPr lang="en-US" sz="6000" i="1" dirty="0">
                <a:solidFill>
                  <a:srgbClr val="4E91F0"/>
                </a:solidFill>
                <a:latin typeface="Sitka Heading"/>
              </a:rPr>
              <a:t>Parents' Club</a:t>
            </a:r>
            <a:endParaRPr lang="en-US" sz="4500" i="1" dirty="0">
              <a:solidFill>
                <a:schemeClr val="accent2"/>
              </a:solidFill>
              <a:latin typeface="Sitka Heading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ACC51D2-2AE3-23D6-F0C3-27F72B417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535" y="1252000"/>
            <a:ext cx="3868340" cy="314546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Looking Back</a:t>
            </a:r>
            <a:r>
              <a:rPr lang="en-US" dirty="0"/>
              <a:t>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A56D66-B83A-B431-CD44-E3367F9F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16409"/>
            <a:ext cx="3969052" cy="4296238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r>
              <a:rPr lang="en-US" sz="2600" dirty="0">
                <a:hlinkClick r:id="rId3"/>
              </a:rPr>
              <a:t>Thank you, Room Parents!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2600" dirty="0"/>
              <a:t>Community Building and Fundraising Highlights! 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Uniform Sale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Jog-a-thon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Halloween Carnival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Grandparents Luncheon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Advent Gifts for </a:t>
            </a:r>
            <a:r>
              <a:rPr lang="en-US" sz="2000" dirty="0" err="1"/>
              <a:t>PrePs</a:t>
            </a:r>
            <a:r>
              <a:rPr lang="en-US" sz="2000" dirty="0"/>
              <a:t> Families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Weekly St. Vincent de Paul Collections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C044746-3350-E063-F2E6-953871929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861168"/>
            <a:ext cx="2506309" cy="80791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Looking Ahead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="" xmlns:a16="http://schemas.microsoft.com/office/drawing/2014/main" id="{84895D8B-4CBA-5BB0-B2E6-03B6EE625E5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6124734"/>
              </p:ext>
            </p:extLst>
          </p:nvPr>
        </p:nvGraphicFramePr>
        <p:xfrm>
          <a:off x="4598894" y="2745844"/>
          <a:ext cx="4164106" cy="365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8F2AA5-4EB9-5179-BA9A-48C773DADB54}"/>
              </a:ext>
            </a:extLst>
          </p:cNvPr>
          <p:cNvSpPr txBox="1"/>
          <p:nvPr/>
        </p:nvSpPr>
        <p:spPr>
          <a:xfrm>
            <a:off x="4572000" y="329649"/>
            <a:ext cx="2563459" cy="15465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i="1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Mission: Offer families a variety of ways to build community by fulfilling their fundraising and service hour commitments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​</a:t>
            </a:r>
            <a:endParaRPr lang="en-US" sz="1600" dirty="0"/>
          </a:p>
        </p:txBody>
      </p:sp>
      <p:pic>
        <p:nvPicPr>
          <p:cNvPr id="42" name="Picture 41" descr="A blue and yellow logo&#10;&#10;Description automatically generated">
            <a:extLst>
              <a:ext uri="{FF2B5EF4-FFF2-40B4-BE49-F238E27FC236}">
                <a16:creationId xmlns="" xmlns:a16="http://schemas.microsoft.com/office/drawing/2014/main" id="{CDEA919C-FED7-312C-6F20-D5895C406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856" y="5678092"/>
            <a:ext cx="1179908" cy="1179908"/>
          </a:xfrm>
          <a:prstGeom prst="rect">
            <a:avLst/>
          </a:prstGeom>
        </p:spPr>
      </p:pic>
      <p:pic>
        <p:nvPicPr>
          <p:cNvPr id="48" name="Picture 47" descr="A group of children sitting on the floor in a room&#10;&#10;Description automatically generated">
            <a:extLst>
              <a:ext uri="{FF2B5EF4-FFF2-40B4-BE49-F238E27FC236}">
                <a16:creationId xmlns="" xmlns:a16="http://schemas.microsoft.com/office/drawing/2014/main" id="{C31B947C-EB65-F735-E8DB-3E64B396F7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810" y="1879097"/>
            <a:ext cx="2995790" cy="1445737"/>
          </a:xfrm>
          <a:prstGeom prst="rect">
            <a:avLst/>
          </a:prstGeom>
        </p:spPr>
      </p:pic>
      <p:pic>
        <p:nvPicPr>
          <p:cNvPr id="49" name="Picture 48" descr="A group of children standing in a heart shape&#10;&#10;Description automatically generated">
            <a:extLst>
              <a:ext uri="{FF2B5EF4-FFF2-40B4-BE49-F238E27FC236}">
                <a16:creationId xmlns="" xmlns:a16="http://schemas.microsoft.com/office/drawing/2014/main" id="{B6F44E39-60BA-6D9F-4519-4F989256F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9592" y="1225522"/>
            <a:ext cx="1132196" cy="11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218" y="114300"/>
            <a:ext cx="7710182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Development &amp; Alumni Association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772400" cy="4152900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MAIN GOAL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600" u="sng" dirty="0">
                <a:solidFill>
                  <a:srgbClr val="000000"/>
                </a:solidFill>
                <a:latin typeface="+mj-lt"/>
              </a:rPr>
              <a:t>bridge the tuition gap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0000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Current Focus: 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Annual Fund  </a:t>
            </a:r>
            <a:r>
              <a:rPr lang="en-US" sz="1200" i="1" dirty="0">
                <a:solidFill>
                  <a:srgbClr val="000000"/>
                </a:solidFill>
                <a:latin typeface="+mj-lt"/>
              </a:rPr>
              <a:t>(goal is 100% participation from school families by 6/30/24</a:t>
            </a:r>
            <a:r>
              <a:rPr lang="en-US" sz="1200" i="1" dirty="0" smtClean="0">
                <a:solidFill>
                  <a:srgbClr val="000000"/>
                </a:solidFill>
                <a:latin typeface="+mj-lt"/>
              </a:rPr>
              <a:t>)	</a:t>
            </a:r>
            <a:endParaRPr lang="en-US" sz="1200" i="1" dirty="0">
              <a:solidFill>
                <a:srgbClr val="000000"/>
              </a:solidFill>
              <a:latin typeface="+mj-lt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Fundraising  </a:t>
            </a:r>
            <a:r>
              <a:rPr lang="en-US" sz="1200" i="1" dirty="0">
                <a:solidFill>
                  <a:srgbClr val="000000"/>
                </a:solidFill>
                <a:latin typeface="+mj-lt"/>
              </a:rPr>
              <a:t>(Jog-a-thon, Auction, Dine Outs, etc.)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Donor, Stakeholder &amp; Alumni relations </a:t>
            </a:r>
            <a:r>
              <a:rPr lang="en-US" sz="1200" i="1" dirty="0">
                <a:solidFill>
                  <a:srgbClr val="000000"/>
                </a:solidFill>
                <a:latin typeface="+mj-lt"/>
              </a:rPr>
              <a:t>(including implementing new CRM)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Other forms of giving </a:t>
            </a:r>
            <a:r>
              <a:rPr lang="en-US" sz="1200" i="1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200" i="1" dirty="0" err="1">
                <a:solidFill>
                  <a:srgbClr val="000000"/>
                </a:solidFill>
                <a:latin typeface="+mj-lt"/>
              </a:rPr>
              <a:t>ie</a:t>
            </a:r>
            <a:r>
              <a:rPr lang="en-US" sz="1200" i="1" dirty="0">
                <a:solidFill>
                  <a:srgbClr val="000000"/>
                </a:solidFill>
                <a:latin typeface="+mj-lt"/>
              </a:rPr>
              <a:t>. employer matching, estate planning)</a:t>
            </a:r>
            <a:endParaRPr lang="en-US" sz="1400" i="1" dirty="0">
              <a:solidFill>
                <a:srgbClr val="000000"/>
              </a:solidFill>
              <a:latin typeface="+mj-lt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B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alancing business needs with community needs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en-US" sz="12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ie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+mj-lt"/>
              </a:rPr>
              <a:t>. marketing committee, </a:t>
            </a:r>
            <a:r>
              <a:rPr lang="en-US" sz="1200" i="1" dirty="0">
                <a:solidFill>
                  <a:srgbClr val="000000"/>
                </a:solidFill>
                <a:latin typeface="+mj-lt"/>
              </a:rPr>
              <a:t>feedback surveys, parent portal, in-house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+mj-lt"/>
              </a:rPr>
              <a:t> business directory, volunteer </a:t>
            </a:r>
            <a:r>
              <a:rPr lang="en-US" sz="12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opps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+mj-lt"/>
              </a:rPr>
              <a:t>)</a:t>
            </a:r>
            <a:endParaRPr lang="en-US" sz="1200" i="1" dirty="0">
              <a:solidFill>
                <a:srgbClr val="000000"/>
              </a:solidFill>
              <a:latin typeface="+mj-lt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Fiscal Year: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July 1</a:t>
            </a:r>
            <a:r>
              <a:rPr lang="en-US" sz="1600" baseline="30000" dirty="0">
                <a:solidFill>
                  <a:srgbClr val="000000"/>
                </a:solidFill>
                <a:latin typeface="+mj-lt"/>
              </a:rPr>
              <a:t>st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– June 30th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</a:rPr>
              <a:t>_________________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000000"/>
              </a:solidFill>
              <a:latin typeface="+mj-lt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</a:rPr>
              <a:t>Alumni Association </a:t>
            </a:r>
            <a:r>
              <a:rPr lang="en-US" sz="14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1400" i="1" dirty="0">
                <a:solidFill>
                  <a:srgbClr val="000000"/>
                </a:solidFill>
                <a:latin typeface="+mj-lt"/>
              </a:rPr>
              <a:t>keeps us connected to our roots and celebrates life ahead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Committee –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fulfills service hours, including St. Edward &amp; St. Paul alumni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28575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Legacy program, Alumni outreach, Newsletter, Social Media, Events/Reunions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Upcoming Events – May 4th and October (TBD)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75413" y="5087965"/>
            <a:ext cx="4134827" cy="1254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BB5FEAE-4799-08B0-BA3C-29E0412B47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" y="884265"/>
          <a:ext cx="8534400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3139742867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9204754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3088581766"/>
                    </a:ext>
                  </a:extLst>
                </a:gridCol>
              </a:tblGrid>
              <a:tr h="140173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</a:t>
                      </a:r>
                      <a:r>
                        <a:rPr lang="en-US" sz="1400" b="0" i="0" u="sng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funding strategies and relationships that contribute to a financially healthy and stable school-business with longevity of success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</a:t>
                      </a:r>
                      <a:r>
                        <a:rPr lang="en-US" sz="1400" b="0" i="0" u="sng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 and communicate with the community, cultivate and nurture relationships, share the value of St. George and the impact of involvement &amp; donations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sng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Values</a:t>
                      </a:r>
                      <a:r>
                        <a:rPr lang="en-US" sz="1400" b="0" i="0" u="sng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5647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5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A255D81-AF47-459B-8688-305456B3D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6348413" cy="1762508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5456066-C9EA-4334-917B-39B8C0EBC5AF}"/>
              </a:ext>
            </a:extLst>
          </p:cNvPr>
          <p:cNvSpPr/>
          <p:nvPr/>
        </p:nvSpPr>
        <p:spPr>
          <a:xfrm>
            <a:off x="913209" y="2323101"/>
            <a:ext cx="558879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dirty="0">
                <a:latin typeface="inherit"/>
              </a:rPr>
              <a:t>2024 St. George School Auction</a:t>
            </a:r>
          </a:p>
          <a:p>
            <a:pPr algn="ctr" fontAlgn="base"/>
            <a:r>
              <a:rPr lang="en-US" sz="2800" b="1" dirty="0">
                <a:solidFill>
                  <a:srgbClr val="E5C948"/>
                </a:solidFill>
                <a:latin typeface="inherit"/>
              </a:rPr>
              <a:t>24 KARAT MAGIC</a:t>
            </a:r>
            <a:r>
              <a:rPr lang="en-US" sz="2800" b="1" dirty="0">
                <a:solidFill>
                  <a:srgbClr val="FFFFFF"/>
                </a:solidFill>
                <a:latin typeface="inherit"/>
              </a:rPr>
              <a:t/>
            </a:r>
            <a:br>
              <a:rPr lang="en-US" sz="2800" b="1" dirty="0">
                <a:solidFill>
                  <a:srgbClr val="FFFFFF"/>
                </a:solidFill>
                <a:latin typeface="inherit"/>
              </a:rPr>
            </a:br>
            <a:r>
              <a:rPr lang="en-US" dirty="0">
                <a:latin typeface="inherit"/>
              </a:rPr>
              <a:t>Saturday, March 9th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7604B2-910E-46E4-A990-2DADAC186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810000"/>
            <a:ext cx="471873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304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What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expenses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do we consider when building the budget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29" y="1524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AutoNum type="arabicPeriod"/>
            </a:pPr>
            <a:r>
              <a:rPr lang="en-US" sz="2000" dirty="0"/>
              <a:t>Competitive salaries and benefits for all staff</a:t>
            </a:r>
          </a:p>
          <a:p>
            <a:pPr marL="914400" lvl="1" indent="-457200">
              <a:buAutoNum type="arabicPeriod" startAt="2"/>
            </a:pPr>
            <a:r>
              <a:rPr lang="en-US" sz="2000" dirty="0"/>
              <a:t>Support Programs: </a:t>
            </a:r>
            <a:r>
              <a:rPr lang="en-US" sz="2000" u="sng" dirty="0"/>
              <a:t>Extra staffing/specialists </a:t>
            </a:r>
            <a:r>
              <a:rPr lang="en-US" sz="2000" dirty="0"/>
              <a:t>to support the changing needs of our students</a:t>
            </a:r>
          </a:p>
          <a:p>
            <a:pPr marL="914400" lvl="1" indent="-457200">
              <a:buFontTx/>
              <a:buAutoNum type="arabicPeriod" startAt="2"/>
            </a:pPr>
            <a:r>
              <a:rPr lang="en-US" sz="2000" dirty="0" smtClean="0"/>
              <a:t>Technology: device replacements-Chromebooks</a:t>
            </a:r>
            <a:r>
              <a:rPr lang="en-US" sz="2000" dirty="0"/>
              <a:t>, computers; platform </a:t>
            </a:r>
            <a:r>
              <a:rPr lang="en-US" sz="2000" dirty="0" smtClean="0"/>
              <a:t>fees: iReady, Achieve 3000, </a:t>
            </a:r>
            <a:r>
              <a:rPr lang="en-US" sz="2000" dirty="0" err="1" smtClean="0"/>
              <a:t>Finalsite</a:t>
            </a:r>
            <a:r>
              <a:rPr lang="en-US" sz="2000" dirty="0" smtClean="0"/>
              <a:t>, </a:t>
            </a:r>
            <a:r>
              <a:rPr lang="en-US" sz="2000" dirty="0" err="1" smtClean="0"/>
              <a:t>Powerschoo</a:t>
            </a:r>
            <a:r>
              <a:rPr lang="en-US" sz="2000" dirty="0" err="1"/>
              <a:t>l</a:t>
            </a:r>
            <a:endParaRPr lang="en-US" sz="2000" dirty="0"/>
          </a:p>
          <a:p>
            <a:pPr marL="914400" lvl="1" indent="-457200">
              <a:buAutoNum type="arabicPeriod" startAt="4"/>
            </a:pPr>
            <a:r>
              <a:rPr lang="en-US" sz="2000" dirty="0"/>
              <a:t>Instructional resources needed: books, paper, PE equipment, art supplies, library books, science supplies-</a:t>
            </a:r>
          </a:p>
          <a:p>
            <a:pPr marL="914400" lvl="1" indent="-457200">
              <a:buAutoNum type="arabicPeriod" startAt="4"/>
            </a:pPr>
            <a:r>
              <a:rPr lang="en-US" sz="2000" dirty="0" smtClean="0"/>
              <a:t>Facilities: normal maintenance, deferred </a:t>
            </a:r>
            <a:r>
              <a:rPr lang="en-US" sz="2000" dirty="0" err="1" smtClean="0"/>
              <a:t>maintainance</a:t>
            </a:r>
            <a:r>
              <a:rPr lang="en-US" sz="2000" dirty="0" smtClean="0"/>
              <a:t>, equipment</a:t>
            </a:r>
            <a:r>
              <a:rPr lang="en-US" sz="2000" dirty="0"/>
              <a:t>, yard, </a:t>
            </a:r>
            <a:r>
              <a:rPr lang="en-US" sz="2000" dirty="0" smtClean="0"/>
              <a:t>cleaning </a:t>
            </a:r>
            <a:r>
              <a:rPr lang="en-US" sz="2000" dirty="0"/>
              <a:t>supplies</a:t>
            </a:r>
            <a:r>
              <a:rPr lang="en-US" sz="2000" dirty="0">
                <a:solidFill>
                  <a:schemeClr val="accent6"/>
                </a:solidFill>
              </a:rPr>
              <a:t> This year </a:t>
            </a:r>
            <a:r>
              <a:rPr lang="en-US" sz="2000" dirty="0" smtClean="0">
                <a:solidFill>
                  <a:schemeClr val="accent6"/>
                </a:solidFill>
              </a:rPr>
              <a:t>$55K </a:t>
            </a:r>
            <a:r>
              <a:rPr lang="en-US" sz="2000" dirty="0">
                <a:solidFill>
                  <a:schemeClr val="accent6"/>
                </a:solidFill>
              </a:rPr>
              <a:t>on plumbing alone </a:t>
            </a:r>
            <a:endParaRPr lang="en-US" sz="2000" dirty="0"/>
          </a:p>
          <a:p>
            <a:pPr marL="914400" lvl="1" indent="-457200">
              <a:buAutoNum type="arabicPeriod" startAt="4"/>
            </a:pPr>
            <a:r>
              <a:rPr lang="en-US" sz="2000" dirty="0" smtClean="0"/>
              <a:t>Tuition </a:t>
            </a:r>
            <a:r>
              <a:rPr lang="en-US" sz="2000" dirty="0"/>
              <a:t>Assistance </a:t>
            </a:r>
            <a:r>
              <a:rPr lang="en-US" sz="2000" dirty="0" smtClean="0"/>
              <a:t>requests</a:t>
            </a:r>
            <a:endParaRPr lang="en-US" sz="2000" dirty="0"/>
          </a:p>
          <a:p>
            <a:pPr marL="914400" lvl="1" indent="-457200">
              <a:buAutoNum type="arabicPeriod" startAt="4"/>
            </a:pPr>
            <a:r>
              <a:rPr lang="en-US" sz="2000" dirty="0"/>
              <a:t>Extended Care staff needs</a:t>
            </a:r>
          </a:p>
          <a:p>
            <a:pPr marL="914400" lvl="1" indent="-457200">
              <a:buAutoNum type="arabicPeriod" startAt="6"/>
            </a:pPr>
            <a:endParaRPr lang="en-US" sz="2000" dirty="0"/>
          </a:p>
          <a:p>
            <a:pPr lvl="1"/>
            <a:r>
              <a:rPr lang="en-US" sz="2000" dirty="0"/>
              <a:t>We are working to create a 3-5 Year budget projection based on school trends/need.</a:t>
            </a:r>
          </a:p>
        </p:txBody>
      </p:sp>
    </p:spTree>
    <p:extLst>
      <p:ext uri="{BB962C8B-B14F-4D97-AF65-F5344CB8AC3E}">
        <p14:creationId xmlns:p14="http://schemas.microsoft.com/office/powerpoint/2010/main" val="176553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304800"/>
            <a:ext cx="7421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00B050"/>
                </a:solidFill>
              </a:rPr>
              <a:t>income</a:t>
            </a:r>
            <a:r>
              <a:rPr lang="en-US" dirty="0"/>
              <a:t> do we consider when building the budget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821973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Enrollment - affects </a:t>
            </a:r>
            <a:r>
              <a:rPr lang="en-US" sz="2000" u="sng" dirty="0"/>
              <a:t>cost to educate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Tuition price: In-Parish vs Out of </a:t>
            </a:r>
            <a:r>
              <a:rPr lang="en-US" sz="2000" dirty="0" smtClean="0"/>
              <a:t>Parish 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</a:rPr>
              <a:t>Parish Subsidies. </a:t>
            </a:r>
            <a:r>
              <a:rPr lang="en-US" sz="2000" b="1" dirty="0">
                <a:solidFill>
                  <a:schemeClr val="accent1"/>
                </a:solidFill>
              </a:rPr>
              <a:t>COMES FROM YOUR </a:t>
            </a:r>
            <a:r>
              <a:rPr lang="en-US" sz="2000" b="1" dirty="0" smtClean="0">
                <a:solidFill>
                  <a:schemeClr val="accent1"/>
                </a:solidFill>
              </a:rPr>
              <a:t>TITHING!</a:t>
            </a:r>
          </a:p>
          <a:p>
            <a:pPr lvl="1"/>
            <a:r>
              <a:rPr lang="en-US" sz="1600" b="1" i="1" dirty="0" smtClean="0">
                <a:solidFill>
                  <a:srgbClr val="FF0000"/>
                </a:solidFill>
              </a:rPr>
              <a:t>	We </a:t>
            </a:r>
            <a:r>
              <a:rPr lang="en-US" sz="1600" b="1" i="1" dirty="0">
                <a:solidFill>
                  <a:srgbClr val="FF0000"/>
                </a:solidFill>
              </a:rPr>
              <a:t>look at the number of families claiming in-parish status and how that </a:t>
            </a:r>
            <a:r>
              <a:rPr lang="en-US" sz="1600" b="1" i="1" dirty="0" smtClean="0">
                <a:solidFill>
                  <a:srgbClr val="FF0000"/>
                </a:solidFill>
              </a:rPr>
              <a:t>	relates </a:t>
            </a:r>
            <a:r>
              <a:rPr lang="en-US" sz="1600" b="1" i="1" dirty="0">
                <a:solidFill>
                  <a:srgbClr val="FF0000"/>
                </a:solidFill>
              </a:rPr>
              <a:t>to mass participation, volunteerism in the parish and </a:t>
            </a:r>
            <a:r>
              <a:rPr lang="en-US" sz="1600" b="1" i="1" u="sng" dirty="0">
                <a:solidFill>
                  <a:srgbClr val="FF0000"/>
                </a:solidFill>
              </a:rPr>
              <a:t>tithing </a:t>
            </a:r>
            <a:r>
              <a:rPr lang="en-US" sz="1600" b="1" i="1" dirty="0" smtClean="0">
                <a:solidFill>
                  <a:srgbClr val="FF0000"/>
                </a:solidFill>
              </a:rPr>
              <a:t>	</a:t>
            </a:r>
            <a:r>
              <a:rPr lang="en-US" sz="1600" b="1" i="1" u="sng" dirty="0" smtClean="0">
                <a:solidFill>
                  <a:srgbClr val="FF0000"/>
                </a:solidFill>
              </a:rPr>
              <a:t>collected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>
                <a:solidFill>
                  <a:srgbClr val="FF0000"/>
                </a:solidFill>
              </a:rPr>
              <a:t>to cover the cost to educate </a:t>
            </a:r>
            <a:r>
              <a:rPr lang="en-US" sz="1600" b="1" i="1" dirty="0" smtClean="0">
                <a:solidFill>
                  <a:srgbClr val="FF0000"/>
                </a:solidFill>
              </a:rPr>
              <a:t>gap.</a:t>
            </a:r>
          </a:p>
          <a:p>
            <a:pPr marL="914400" lvl="1" indent="-457200">
              <a:buAutoNum type="arabicPeriod" startAt="4"/>
            </a:pPr>
            <a:r>
              <a:rPr lang="en-US" sz="2000" dirty="0" smtClean="0"/>
              <a:t>Tuition </a:t>
            </a:r>
            <a:r>
              <a:rPr lang="en-US" sz="2000" dirty="0"/>
              <a:t>Assistance from endowment </a:t>
            </a:r>
            <a:r>
              <a:rPr lang="en-US" sz="2000" dirty="0" smtClean="0"/>
              <a:t>funds </a:t>
            </a:r>
          </a:p>
          <a:p>
            <a:pPr marL="914400" lvl="1" indent="-457200">
              <a:buAutoNum type="arabicPeriod" startAt="4"/>
            </a:pPr>
            <a:r>
              <a:rPr lang="en-US" sz="2000" dirty="0" smtClean="0">
                <a:solidFill>
                  <a:schemeClr val="accent1"/>
                </a:solidFill>
              </a:rPr>
              <a:t>Parent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Fundraising/participation. This is YOUR PARTNERSHIP.</a:t>
            </a:r>
          </a:p>
          <a:p>
            <a:pPr marL="914400" lvl="1" indent="-457200">
              <a:buAutoNum type="arabicPeriod" startAt="4"/>
            </a:pPr>
            <a:r>
              <a:rPr lang="en-US" sz="2000" dirty="0" smtClean="0"/>
              <a:t>Grants</a:t>
            </a:r>
          </a:p>
          <a:p>
            <a:pPr marL="914400" lvl="1" indent="-457200">
              <a:buAutoNum type="arabicPeriod" startAt="4"/>
            </a:pPr>
            <a:r>
              <a:rPr lang="en-US" sz="2000" dirty="0" smtClean="0"/>
              <a:t>Fulcrum </a:t>
            </a:r>
            <a:r>
              <a:rPr lang="en-US" sz="2000" dirty="0"/>
              <a:t>Foundation, City of </a:t>
            </a:r>
            <a:r>
              <a:rPr lang="en-US" sz="2000" dirty="0" smtClean="0"/>
              <a:t>Seattle Donations</a:t>
            </a:r>
            <a:r>
              <a:rPr lang="en-US" sz="2000" dirty="0"/>
              <a:t> </a:t>
            </a:r>
            <a:endParaRPr lang="en-US" sz="2000" dirty="0" smtClean="0"/>
          </a:p>
          <a:p>
            <a:pPr marL="914400" lvl="1" indent="-457200">
              <a:buAutoNum type="arabicPeriod" startAt="4"/>
            </a:pPr>
            <a:r>
              <a:rPr lang="en-US" sz="2000" dirty="0" smtClean="0"/>
              <a:t>New this year-Annual Fund</a:t>
            </a:r>
            <a:endParaRPr lang="en-US" sz="2000" dirty="0"/>
          </a:p>
          <a:p>
            <a:pPr lvl="1"/>
            <a:endParaRPr lang="en-US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41774"/>
              </p:ext>
            </p:extLst>
          </p:nvPr>
        </p:nvGraphicFramePr>
        <p:xfrm>
          <a:off x="4724400" y="4714989"/>
          <a:ext cx="3886200" cy="188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08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6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9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 times Roman"/>
                        </a:rPr>
                        <a:t>Net Numbers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Jogathon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Auction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$54,438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2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2022-2023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 $52,255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 $139,355</a:t>
                      </a:r>
                      <a:endParaRPr lang="en-US" sz="12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 times Roman"/>
                        </a:rPr>
                        <a:t>2021-2022</a:t>
                      </a:r>
                      <a:endParaRPr lang="en-US" sz="140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$65,764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$107,878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2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2020-2021 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$49,193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0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2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2019-2020 ZOOM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 times Roman"/>
                        </a:rPr>
                        <a:t> $29,302</a:t>
                      </a:r>
                      <a:endParaRPr lang="en-US" sz="140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$119,379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2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2018-2019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 times Roman"/>
                        </a:rPr>
                        <a:t>$32,949</a:t>
                      </a:r>
                      <a:endParaRPr lang="en-US" sz="140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$75,719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2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2017-2018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 times Roman"/>
                        </a:rPr>
                        <a:t>$28,547</a:t>
                      </a:r>
                      <a:endParaRPr lang="en-US" sz="140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 times Roman"/>
                        </a:rPr>
                        <a:t>$79,791</a:t>
                      </a:r>
                      <a:endParaRPr lang="en-US" sz="1400" dirty="0">
                        <a:effectLst/>
                        <a:latin typeface=" times Roman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7001" y="49530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0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9D892F-ACD2-4B50-A106-00774ED58FBD}"/>
              </a:ext>
            </a:extLst>
          </p:cNvPr>
          <p:cNvSpPr txBox="1"/>
          <p:nvPr/>
        </p:nvSpPr>
        <p:spPr>
          <a:xfrm>
            <a:off x="800100" y="5222271"/>
            <a:ext cx="53138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Notes</a:t>
            </a:r>
          </a:p>
          <a:p>
            <a:r>
              <a:rPr lang="en-US" sz="1400" dirty="0"/>
              <a:t>Preschool 30 full time &amp; 10 half days</a:t>
            </a:r>
          </a:p>
          <a:p>
            <a:r>
              <a:rPr lang="en-US" sz="1400" dirty="0"/>
              <a:t>Cost to educate 24-25 $10,957/student (279 students)</a:t>
            </a:r>
          </a:p>
          <a:p>
            <a:r>
              <a:rPr lang="en-US" sz="1400" dirty="0"/>
              <a:t>Teachers 6% increase (83% of SPS)</a:t>
            </a:r>
          </a:p>
          <a:p>
            <a:r>
              <a:rPr lang="en-US" sz="1400" dirty="0"/>
              <a:t>More money is needed for maintenance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C3D177-8D0F-4854-A923-982E7D093F2D}"/>
              </a:ext>
            </a:extLst>
          </p:cNvPr>
          <p:cNvSpPr txBox="1"/>
          <p:nvPr/>
        </p:nvSpPr>
        <p:spPr>
          <a:xfrm>
            <a:off x="6019800" y="5334000"/>
            <a:ext cx="2703269" cy="94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 is for </a:t>
            </a:r>
            <a:r>
              <a:rPr lang="en-US" b="1" dirty="0"/>
              <a:t>tuition</a:t>
            </a:r>
            <a:r>
              <a:rPr lang="en-US" dirty="0"/>
              <a:t> to cover the cost of </a:t>
            </a:r>
            <a:r>
              <a:rPr lang="en-US" b="1" dirty="0"/>
              <a:t>salaries and benefits.</a:t>
            </a:r>
          </a:p>
        </p:txBody>
      </p:sp>
      <p:graphicFrame>
        <p:nvGraphicFramePr>
          <p:cNvPr id="55" name="Object 54">
            <a:extLst>
              <a:ext uri="{FF2B5EF4-FFF2-40B4-BE49-F238E27FC236}">
                <a16:creationId xmlns="" xmlns:a16="http://schemas.microsoft.com/office/drawing/2014/main" id="{A4A4C116-1A9D-4CE6-B1DB-7B3526219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97241"/>
              </p:ext>
            </p:extLst>
          </p:nvPr>
        </p:nvGraphicFramePr>
        <p:xfrm>
          <a:off x="693738" y="153988"/>
          <a:ext cx="8024812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Worksheet" r:id="rId5" imgW="5334142" imgH="3246026" progId="Excel.Sheet.12">
                  <p:embed/>
                </p:oleObj>
              </mc:Choice>
              <mc:Fallback>
                <p:oleObj name="Worksheet" r:id="rId5" imgW="5334142" imgH="32460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738" y="153988"/>
                        <a:ext cx="8024812" cy="488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7432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8142</TotalTime>
  <Words>1082</Words>
  <Application>Microsoft Office PowerPoint</Application>
  <PresentationFormat>On-screen Show (4:3)</PresentationFormat>
  <Paragraphs>268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 times Roman</vt:lpstr>
      <vt:lpstr>Aptos</vt:lpstr>
      <vt:lpstr>Arial</vt:lpstr>
      <vt:lpstr>Calibri</vt:lpstr>
      <vt:lpstr>Courier New</vt:lpstr>
      <vt:lpstr>inherit</vt:lpstr>
      <vt:lpstr>Sitka Heading</vt:lpstr>
      <vt:lpstr>Times New Roman</vt:lpstr>
      <vt:lpstr>Trebuchet MS</vt:lpstr>
      <vt:lpstr>Tw Cen MT</vt:lpstr>
      <vt:lpstr>Wingdings 3</vt:lpstr>
      <vt:lpstr>Facet</vt:lpstr>
      <vt:lpstr>Worksheet</vt:lpstr>
      <vt:lpstr>2023-2024 St. George  State of the School </vt:lpstr>
      <vt:lpstr>PowerPoint Presentation</vt:lpstr>
      <vt:lpstr>PowerPoint Presentation</vt:lpstr>
      <vt:lpstr>Parents' Club</vt:lpstr>
      <vt:lpstr>Development &amp; Alumni Association</vt:lpstr>
      <vt:lpstr>PowerPoint Presentation</vt:lpstr>
      <vt:lpstr>PowerPoint Presentation</vt:lpstr>
      <vt:lpstr>What income do we consider when building the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Looking ahead…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George Parish School State of the School</dc:title>
  <dc:creator>Monica Wingard</dc:creator>
  <cp:lastModifiedBy>Monica Wingard</cp:lastModifiedBy>
  <cp:revision>376</cp:revision>
  <cp:lastPrinted>2023-02-08T21:38:59Z</cp:lastPrinted>
  <dcterms:created xsi:type="dcterms:W3CDTF">2021-02-01T21:43:05Z</dcterms:created>
  <dcterms:modified xsi:type="dcterms:W3CDTF">2024-02-12T17:01:16Z</dcterms:modified>
</cp:coreProperties>
</file>